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2"/>
  </p:sldMasterIdLst>
  <p:notesMasterIdLst>
    <p:notesMasterId r:id="rId25"/>
  </p:notesMasterIdLst>
  <p:handoutMasterIdLst>
    <p:handoutMasterId r:id="rId26"/>
  </p:handoutMasterIdLst>
  <p:sldIdLst>
    <p:sldId id="256" r:id="rId3"/>
    <p:sldId id="277" r:id="rId4"/>
    <p:sldId id="279" r:id="rId5"/>
    <p:sldId id="257" r:id="rId6"/>
    <p:sldId id="258" r:id="rId7"/>
    <p:sldId id="265" r:id="rId8"/>
    <p:sldId id="269" r:id="rId9"/>
    <p:sldId id="270" r:id="rId10"/>
    <p:sldId id="260" r:id="rId11"/>
    <p:sldId id="271" r:id="rId12"/>
    <p:sldId id="272" r:id="rId13"/>
    <p:sldId id="273" r:id="rId14"/>
    <p:sldId id="278" r:id="rId15"/>
    <p:sldId id="286" r:id="rId16"/>
    <p:sldId id="284" r:id="rId17"/>
    <p:sldId id="280" r:id="rId18"/>
    <p:sldId id="281" r:id="rId19"/>
    <p:sldId id="285" r:id="rId20"/>
    <p:sldId id="282" r:id="rId21"/>
    <p:sldId id="274" r:id="rId22"/>
    <p:sldId id="283" r:id="rId23"/>
    <p:sldId id="287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45" autoAdjust="0"/>
  </p:normalViewPr>
  <p:slideViewPr>
    <p:cSldViewPr>
      <p:cViewPr varScale="1">
        <p:scale>
          <a:sx n="63" d="100"/>
          <a:sy n="63" d="100"/>
        </p:scale>
        <p:origin x="701" y="3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53F18171-C9E6-47EC-AF6B-A763FF67F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19E27E40-99B5-4272-A571-C562763951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BD356-EA36-45DC-9036-B2630D1EA5CB}" type="datetimeFigureOut">
              <a:rPr lang="fr-FR" smtClean="0"/>
              <a:t>08/05/2019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980F0A0-AF1E-4C7C-8103-0D526740B5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7C150230-ECFB-43D9-9F41-143C9CD1B8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F7183-E03E-4AE8-BD6B-4D64220AD2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0183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97AAF-C9AE-4D91-9EC4-2263E1C32855}" type="datetimeFigureOut">
              <a:rPr lang="fr-FR" smtClean="0"/>
              <a:t>08/05/2019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BE2E8-1B8C-4D05-A1EA-7AE57A6620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118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synthesis</a:t>
            </a:r>
            <a:r>
              <a:rPr lang="fr-FR" dirty="0"/>
              <a:t> and state of the art about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b="1" dirty="0"/>
              <a:t>end of </a:t>
            </a:r>
            <a:r>
              <a:rPr lang="fr-FR" b="1" dirty="0" err="1"/>
              <a:t>study</a:t>
            </a:r>
            <a:r>
              <a:rPr lang="fr-FR" b="1" dirty="0"/>
              <a:t> </a:t>
            </a:r>
            <a:r>
              <a:rPr lang="fr-FR" b="1" dirty="0" err="1"/>
              <a:t>industrial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</a:t>
            </a:r>
            <a:r>
              <a:rPr lang="fr-FR" b="0" dirty="0" err="1"/>
              <a:t>named</a:t>
            </a:r>
            <a:r>
              <a:rPr lang="fr-FR" b="0" dirty="0"/>
              <a:t> </a:t>
            </a:r>
            <a:r>
              <a:rPr lang="fr-FR" dirty="0" err="1"/>
              <a:t>Study</a:t>
            </a:r>
            <a:r>
              <a:rPr lang="fr-FR" dirty="0"/>
              <a:t> &amp; conception of a smart </a:t>
            </a:r>
            <a:r>
              <a:rPr lang="fr-FR" dirty="0" err="1"/>
              <a:t>sensor</a:t>
            </a:r>
            <a:r>
              <a:rPr lang="fr-FR" dirty="0"/>
              <a:t> on </a:t>
            </a:r>
            <a:r>
              <a:rPr lang="fr-FR" dirty="0" err="1"/>
              <a:t>fpga</a:t>
            </a:r>
            <a:r>
              <a:rPr lang="fr-FR" dirty="0"/>
              <a:t>.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b="1" dirty="0" err="1"/>
              <a:t>managed</a:t>
            </a:r>
            <a:r>
              <a:rPr lang="fr-FR" b="1" dirty="0"/>
              <a:t> </a:t>
            </a:r>
            <a:r>
              <a:rPr lang="fr-FR" b="0" dirty="0"/>
              <a:t>by Pascal Benoit</a:t>
            </a:r>
            <a:r>
              <a:rPr lang="fr-FR" b="1" dirty="0"/>
              <a:t>, </a:t>
            </a:r>
            <a:r>
              <a:rPr lang="fr-FR" dirty="0"/>
              <a:t>an </a:t>
            </a:r>
            <a:r>
              <a:rPr lang="fr-FR" b="1" dirty="0" err="1"/>
              <a:t>university</a:t>
            </a:r>
            <a:r>
              <a:rPr lang="fr-FR" b="1" dirty="0"/>
              <a:t> </a:t>
            </a:r>
            <a:r>
              <a:rPr lang="fr-FR" b="1" dirty="0" err="1"/>
              <a:t>lecturer</a:t>
            </a:r>
            <a:r>
              <a:rPr lang="fr-FR" b="1" dirty="0"/>
              <a:t> and </a:t>
            </a:r>
            <a:r>
              <a:rPr lang="fr-FR" b="1" dirty="0" err="1"/>
              <a:t>researcher</a:t>
            </a:r>
            <a:r>
              <a:rPr lang="fr-FR" b="1" dirty="0"/>
              <a:t> </a:t>
            </a:r>
            <a:r>
              <a:rPr lang="fr-FR" dirty="0"/>
              <a:t>and i </a:t>
            </a:r>
            <a:r>
              <a:rPr lang="fr-FR" dirty="0" err="1"/>
              <a:t>work</a:t>
            </a:r>
            <a:r>
              <a:rPr lang="fr-FR" dirty="0"/>
              <a:t> for help the </a:t>
            </a:r>
            <a:r>
              <a:rPr lang="fr-FR" b="1" dirty="0" err="1"/>
              <a:t>thesis</a:t>
            </a:r>
            <a:r>
              <a:rPr lang="fr-FR" b="1" dirty="0"/>
              <a:t> </a:t>
            </a:r>
            <a:r>
              <a:rPr lang="fr-FR" dirty="0"/>
              <a:t>of Guillaume Patrigeon. The end of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industrial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b="1" dirty="0" err="1"/>
              <a:t>takes</a:t>
            </a:r>
            <a:r>
              <a:rPr lang="fr-FR" b="1" dirty="0"/>
              <a:t> places </a:t>
            </a:r>
            <a:r>
              <a:rPr lang="fr-FR" dirty="0"/>
              <a:t>at LIRMM (</a:t>
            </a:r>
            <a:r>
              <a:rPr lang="fr-FR" dirty="0" err="1"/>
              <a:t>Informatic</a:t>
            </a:r>
            <a:r>
              <a:rPr lang="fr-FR" dirty="0"/>
              <a:t>, </a:t>
            </a:r>
            <a:r>
              <a:rPr lang="fr-FR" dirty="0" err="1"/>
              <a:t>Robotic</a:t>
            </a:r>
            <a:r>
              <a:rPr lang="fr-FR" dirty="0"/>
              <a:t> and </a:t>
            </a:r>
            <a:r>
              <a:rPr lang="fr-FR" dirty="0" err="1"/>
              <a:t>Microelectronic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) </a:t>
            </a:r>
            <a:endParaRPr lang="fr-FR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83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and the </a:t>
            </a:r>
            <a:r>
              <a:rPr lang="fr-FR" dirty="0" err="1"/>
              <a:t>problematic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sensors</a:t>
            </a:r>
            <a:r>
              <a:rPr lang="fr-FR" dirty="0"/>
              <a:t> states of the art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interfaces of communication</a:t>
            </a:r>
          </a:p>
          <a:p>
            <a:r>
              <a:rPr lang="fr-FR" dirty="0"/>
              <a:t>Next to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speak</a:t>
            </a:r>
            <a:r>
              <a:rPr lang="fr-FR" dirty="0"/>
              <a:t> about the communication states of the art </a:t>
            </a:r>
          </a:p>
          <a:p>
            <a:r>
              <a:rPr lang="fr-FR" dirty="0" err="1"/>
              <a:t>Before</a:t>
            </a:r>
            <a:r>
              <a:rPr lang="fr-FR" dirty="0"/>
              <a:t> the conclusion and the </a:t>
            </a:r>
            <a:r>
              <a:rPr lang="fr-FR" dirty="0" err="1"/>
              <a:t>result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fastly</a:t>
            </a:r>
            <a:r>
              <a:rPr lang="fr-FR" dirty="0"/>
              <a:t> the organisation of the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19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and the </a:t>
            </a:r>
            <a:r>
              <a:rPr lang="fr-FR" dirty="0" err="1"/>
              <a:t>problematic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sensors</a:t>
            </a:r>
            <a:r>
              <a:rPr lang="fr-FR" dirty="0"/>
              <a:t> states of the art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interfaces of communication</a:t>
            </a:r>
          </a:p>
          <a:p>
            <a:r>
              <a:rPr lang="fr-FR" dirty="0"/>
              <a:t>Next to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speak</a:t>
            </a:r>
            <a:r>
              <a:rPr lang="fr-FR" dirty="0"/>
              <a:t> about the communication states of the art </a:t>
            </a:r>
          </a:p>
          <a:p>
            <a:r>
              <a:rPr lang="fr-FR" dirty="0" err="1"/>
              <a:t>Before</a:t>
            </a:r>
            <a:r>
              <a:rPr lang="fr-FR" dirty="0"/>
              <a:t> the conclusion and the </a:t>
            </a:r>
            <a:r>
              <a:rPr lang="fr-FR" dirty="0" err="1"/>
              <a:t>result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fastly</a:t>
            </a:r>
            <a:r>
              <a:rPr lang="fr-FR" dirty="0"/>
              <a:t> the organisation of the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86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and the </a:t>
            </a:r>
            <a:r>
              <a:rPr lang="fr-FR" dirty="0" err="1"/>
              <a:t>problematic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sensors</a:t>
            </a:r>
            <a:r>
              <a:rPr lang="fr-FR" dirty="0"/>
              <a:t> states of the art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interfaces of communication</a:t>
            </a:r>
          </a:p>
          <a:p>
            <a:r>
              <a:rPr lang="fr-FR" dirty="0"/>
              <a:t>Next to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speak</a:t>
            </a:r>
            <a:r>
              <a:rPr lang="fr-FR" dirty="0"/>
              <a:t> about the communication states of the art </a:t>
            </a:r>
          </a:p>
          <a:p>
            <a:r>
              <a:rPr lang="fr-FR" dirty="0" err="1"/>
              <a:t>Before</a:t>
            </a:r>
            <a:r>
              <a:rPr lang="fr-FR" dirty="0"/>
              <a:t> the conclusion and the </a:t>
            </a:r>
            <a:r>
              <a:rPr lang="fr-FR" dirty="0" err="1"/>
              <a:t>result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fastly</a:t>
            </a:r>
            <a:r>
              <a:rPr lang="fr-FR" dirty="0"/>
              <a:t> the organisation of the </a:t>
            </a:r>
            <a:r>
              <a:rPr lang="fr-FR" dirty="0" err="1"/>
              <a:t>project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err="1" smtClean="0"/>
              <a:t>Overview</a:t>
            </a:r>
            <a:endParaRPr lang="fr-FR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Applications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Component and Design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Hardware </a:t>
            </a:r>
            <a:r>
              <a:rPr lang="fr-FR" sz="1200" b="1" dirty="0" err="1" smtClean="0"/>
              <a:t>Desgin</a:t>
            </a:r>
            <a:r>
              <a:rPr lang="fr-FR" sz="1200" b="1" dirty="0" smtClean="0"/>
              <a:t> Smart Camera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IP Design for LoRa Transceiver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32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LIRMM</a:t>
            </a:r>
          </a:p>
          <a:p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unity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of UM and CNRS ( National Center for Scientific </a:t>
            </a:r>
            <a:r>
              <a:rPr lang="fr-FR" dirty="0" err="1"/>
              <a:t>Research</a:t>
            </a:r>
            <a:r>
              <a:rPr lang="fr-FR" dirty="0"/>
              <a:t>)</a:t>
            </a:r>
          </a:p>
          <a:p>
            <a:r>
              <a:rPr lang="fr-FR" dirty="0" err="1"/>
              <a:t>IOTdevices</a:t>
            </a:r>
            <a:r>
              <a:rPr lang="fr-FR" dirty="0"/>
              <a:t> exchanges data</a:t>
            </a:r>
          </a:p>
          <a:p>
            <a:r>
              <a:rPr lang="fr-FR" dirty="0"/>
              <a:t>FPGA</a:t>
            </a:r>
          </a:p>
          <a:p>
            <a:r>
              <a:rPr lang="fr-FR" dirty="0"/>
              <a:t>Field-Programmable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r>
              <a:rPr lang="fr-FR" dirty="0"/>
              <a:t>Reconfigurable circuit, change the </a:t>
            </a:r>
            <a:r>
              <a:rPr lang="fr-FR" dirty="0" err="1"/>
              <a:t>logic</a:t>
            </a:r>
            <a:endParaRPr lang="fr-FR" dirty="0"/>
          </a:p>
          <a:p>
            <a:r>
              <a:rPr lang="fr-FR" dirty="0"/>
              <a:t>Standard component, fast time conception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for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series</a:t>
            </a:r>
            <a:r>
              <a:rPr lang="fr-FR" dirty="0"/>
              <a:t> (ex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10 000 </a:t>
            </a:r>
            <a:r>
              <a:rPr lang="fr-FR" dirty="0" err="1"/>
              <a:t>unity</a:t>
            </a:r>
            <a:r>
              <a:rPr lang="fr-FR" dirty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0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3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/>
          </a:p>
          <a:p>
            <a:r>
              <a:rPr lang="fr-FR" sz="1200" b="1" dirty="0" err="1" smtClean="0"/>
              <a:t>After</a:t>
            </a:r>
            <a:r>
              <a:rPr lang="fr-FR" sz="1200" b="1" dirty="0" smtClean="0"/>
              <a:t> processing images, the ZYBO </a:t>
            </a:r>
            <a:r>
              <a:rPr lang="fr-FR" sz="1200" b="1" dirty="0" err="1" smtClean="0"/>
              <a:t>choose</a:t>
            </a:r>
            <a:r>
              <a:rPr lang="fr-FR" sz="1200" b="1" dirty="0" smtClean="0"/>
              <a:t> to </a:t>
            </a:r>
            <a:r>
              <a:rPr lang="fr-FR" sz="1200" b="1" dirty="0" err="1" smtClean="0"/>
              <a:t>send</a:t>
            </a:r>
            <a:r>
              <a:rPr lang="fr-FR" sz="1200" b="1" dirty="0" smtClean="0"/>
              <a:t> the information </a:t>
            </a:r>
            <a:r>
              <a:rPr lang="fr-FR" sz="1200" b="1" dirty="0" err="1" smtClean="0"/>
              <a:t>through</a:t>
            </a:r>
            <a:r>
              <a:rPr lang="fr-FR" sz="1200" b="1" dirty="0" smtClean="0"/>
              <a:t> LoRa to </a:t>
            </a:r>
            <a:r>
              <a:rPr lang="fr-FR" sz="1200" b="1" dirty="0" err="1" smtClean="0"/>
              <a:t>other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devices</a:t>
            </a:r>
            <a:r>
              <a:rPr lang="fr-FR" sz="1200" b="1" dirty="0" smtClean="0"/>
              <a:t> or to IP Network</a:t>
            </a:r>
          </a:p>
          <a:p>
            <a:endParaRPr lang="fr-FR" sz="1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200" b="1" dirty="0" err="1" smtClean="0"/>
              <a:t>Sending</a:t>
            </a:r>
            <a:r>
              <a:rPr lang="fr-FR" sz="1200" b="1" dirty="0" smtClean="0"/>
              <a:t> short messages </a:t>
            </a:r>
            <a:r>
              <a:rPr lang="fr-FR" sz="1200" b="1" dirty="0" err="1" smtClean="0"/>
              <a:t>with</a:t>
            </a:r>
            <a:r>
              <a:rPr lang="fr-FR" sz="1200" b="1" dirty="0" smtClean="0"/>
              <a:t> LoRa Transceiver</a:t>
            </a:r>
          </a:p>
          <a:p>
            <a:endParaRPr lang="fr-FR" sz="1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200" b="1" dirty="0" err="1" smtClean="0"/>
              <a:t>Receiving</a:t>
            </a:r>
            <a:r>
              <a:rPr lang="fr-FR" sz="1200" b="1" dirty="0" smtClean="0"/>
              <a:t> information </a:t>
            </a:r>
            <a:r>
              <a:rPr lang="fr-FR" sz="1200" b="1" dirty="0" err="1" smtClean="0"/>
              <a:t>from</a:t>
            </a:r>
            <a:r>
              <a:rPr lang="fr-FR" sz="1200" b="1" dirty="0" smtClean="0"/>
              <a:t> Smart </a:t>
            </a:r>
            <a:r>
              <a:rPr lang="fr-FR" sz="1200" b="1" dirty="0" err="1" smtClean="0"/>
              <a:t>Sensors</a:t>
            </a:r>
            <a:endParaRPr lang="fr-FR" sz="1200" b="1" dirty="0" smtClean="0"/>
          </a:p>
          <a:p>
            <a:endParaRPr lang="fr-FR" sz="1200" b="1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7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21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95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5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36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22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58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0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18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9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22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20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="" xmlns:a16="http://schemas.microsoft.com/office/drawing/2014/main" id="{22C389DC-432A-4DFC-BA8B-F0E9810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862" y="2341560"/>
            <a:ext cx="85510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r>
              <a:rPr lang="fr-FR" sz="1800" dirty="0" smtClean="0"/>
              <a:t>TEAM MEMBERS :</a:t>
            </a:r>
          </a:p>
          <a:p>
            <a:pPr marL="0" indent="0" algn="ctr">
              <a:buNone/>
            </a:pPr>
            <a:r>
              <a:rPr lang="fr-FR" sz="1800" dirty="0" smtClean="0"/>
              <a:t> </a:t>
            </a:r>
            <a:r>
              <a:rPr lang="fr-FR" sz="1800" dirty="0"/>
              <a:t>PAUL LELOUP </a:t>
            </a:r>
            <a:r>
              <a:rPr lang="fr-FR" sz="1800" dirty="0" smtClean="0"/>
              <a:t>&amp; ZAKARIA EL RHOSN</a:t>
            </a:r>
            <a:endParaRPr lang="fr-FR" sz="1800" dirty="0"/>
          </a:p>
          <a:p>
            <a:pPr marL="0" indent="0" algn="ctr">
              <a:buNone/>
            </a:pPr>
            <a:r>
              <a:rPr lang="fr-FR" sz="1800" dirty="0" smtClean="0"/>
              <a:t>PROJECT SUPERVISOR </a:t>
            </a:r>
            <a:r>
              <a:rPr lang="fr-FR" sz="1800" dirty="0"/>
              <a:t>: </a:t>
            </a:r>
            <a:r>
              <a:rPr lang="fr-FR" sz="1800" dirty="0" smtClean="0"/>
              <a:t>THIERRY GIL</a:t>
            </a:r>
            <a:endParaRPr lang="fr-FR" sz="1800" dirty="0"/>
          </a:p>
          <a:p>
            <a:pPr marL="0" indent="0" algn="ctr">
              <a:buNone/>
            </a:pPr>
            <a:endParaRPr lang="fr-FR" sz="1800" dirty="0"/>
          </a:p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r>
              <a:rPr lang="fr-FR" sz="1200" dirty="0"/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="" xmlns:a16="http://schemas.microsoft.com/office/drawing/2014/main" id="{84806B5F-C09F-421E-A357-666D0E6BA1D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dirty="0" smtClean="0"/>
              <a:t>The </a:t>
            </a:r>
            <a:r>
              <a:rPr lang="fr-FR" sz="4400" dirty="0" err="1" smtClean="0"/>
              <a:t>iot</a:t>
            </a:r>
            <a:r>
              <a:rPr lang="fr-FR" sz="4400" dirty="0" smtClean="0"/>
              <a:t> LoRa </a:t>
            </a:r>
            <a:r>
              <a:rPr lang="fr-FR" sz="4400" dirty="0" err="1" smtClean="0"/>
              <a:t>project</a:t>
            </a:r>
            <a:endParaRPr lang="fr-FR" sz="4400" dirty="0"/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84806B5F-C09F-421E-A357-666D0E6BA1DC}"/>
              </a:ext>
            </a:extLst>
          </p:cNvPr>
          <p:cNvSpPr txBox="1">
            <a:spLocks/>
          </p:cNvSpPr>
          <p:nvPr/>
        </p:nvSpPr>
        <p:spPr>
          <a:xfrm>
            <a:off x="1141413" y="121350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 err="1" smtClean="0"/>
              <a:t>Presentation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70" y="5465144"/>
            <a:ext cx="836259" cy="8362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9D056AB3-FEA9-4D32-8B22-DF70F74BA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40" y="5428668"/>
            <a:ext cx="2727447" cy="8910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21B66124-C9B5-46B8-BB36-DCB491E0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35" y="5483495"/>
            <a:ext cx="2656165" cy="799558"/>
          </a:xfrm>
          <a:prstGeom prst="rect">
            <a:avLst/>
          </a:prstGeom>
        </p:spPr>
      </p:pic>
      <p:sp>
        <p:nvSpPr>
          <p:cNvPr id="13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1</a:t>
            </a:fld>
            <a:endParaRPr lang="fr-FR"/>
          </a:p>
        </p:txBody>
      </p:sp>
      <p:pic>
        <p:nvPicPr>
          <p:cNvPr id="11" name="Picture 2" descr="DDC2019-logo-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8" y="4164723"/>
            <a:ext cx="3318023" cy="70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23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SMART SENSOR : HARDWARE DESIGN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sp>
        <p:nvSpPr>
          <p:cNvPr id="17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8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9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8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122427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SMART SENSOR : </a:t>
            </a:r>
            <a:r>
              <a:rPr lang="fr-FR" dirty="0" smtClean="0"/>
              <a:t>SOFTWARE</a:t>
            </a:r>
            <a:r>
              <a:rPr lang="fr-FR" dirty="0"/>
              <a:t> DESIGN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B9AD5BB4-36F4-4AF5-B869-2D589254F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67500" r="58441" b="1718"/>
          <a:stretch/>
        </p:blipFill>
        <p:spPr>
          <a:xfrm>
            <a:off x="5925329" y="3499083"/>
            <a:ext cx="5823185" cy="2676874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266614"/>
            <a:ext cx="2110604" cy="493516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56851"/>
            <a:ext cx="3911076" cy="20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SMART SENSOR : CONSUMPTION </a:t>
            </a:r>
            <a:r>
              <a:rPr lang="fr-FR" dirty="0" smtClean="0"/>
              <a:t>MEASURE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EEF0E5C4-318E-41C4-A1D0-87CC674E1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8"/>
          <a:stretch/>
        </p:blipFill>
        <p:spPr>
          <a:xfrm>
            <a:off x="1141412" y="1268760"/>
            <a:ext cx="10212387" cy="5041960"/>
          </a:xfrm>
          <a:prstGeom prst="rect">
            <a:avLst/>
          </a:prstGeom>
        </p:spPr>
      </p:pic>
      <p:sp>
        <p:nvSpPr>
          <p:cNvPr id="9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605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SMART SENSOR : CONSUMPTION MEASURE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EEF0E5C4-318E-41C4-A1D0-87CC674E1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9"/>
          <a:stretch/>
        </p:blipFill>
        <p:spPr>
          <a:xfrm>
            <a:off x="713759" y="1340768"/>
            <a:ext cx="10640041" cy="5015582"/>
          </a:xfrm>
          <a:prstGeom prst="rect">
            <a:avLst/>
          </a:prstGeom>
        </p:spPr>
      </p:pic>
      <p:sp>
        <p:nvSpPr>
          <p:cNvPr id="9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92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IoT LoRa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14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427598" y="1700808"/>
            <a:ext cx="9333627" cy="4101444"/>
            <a:chOff x="1818640" y="1960880"/>
            <a:chExt cx="5506720" cy="2936240"/>
          </a:xfrm>
        </p:grpSpPr>
        <p:pic>
          <p:nvPicPr>
            <p:cNvPr id="6" name="Image 5" descr="https://transformation-digitale.pwc.fr/sites/default/files/architectureiot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"/>
            <a:stretch/>
          </p:blipFill>
          <p:spPr bwMode="auto">
            <a:xfrm>
              <a:off x="1818640" y="1960880"/>
              <a:ext cx="5506720" cy="29362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926" y="4061641"/>
              <a:ext cx="539251" cy="539251"/>
            </a:xfrm>
            <a:prstGeom prst="rect">
              <a:avLst/>
            </a:prstGeom>
          </p:spPr>
        </p:pic>
        <p:pic>
          <p:nvPicPr>
            <p:cNvPr id="8" name="Picture 4" descr="RÃ©sultat de recherche d'images pour &quot;LoRa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188" y="1960880"/>
              <a:ext cx="360237" cy="360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RÃ©sultat de recherche d'images pour &quot;BLE bluetooth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0" r="28479"/>
            <a:stretch/>
          </p:blipFill>
          <p:spPr bwMode="auto">
            <a:xfrm>
              <a:off x="6104283" y="1980317"/>
              <a:ext cx="205077" cy="23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SmART</a:t>
            </a:r>
            <a:r>
              <a:rPr lang="fr-FR" dirty="0" smtClean="0"/>
              <a:t> GATEWAY – Smart </a:t>
            </a:r>
            <a:r>
              <a:rPr lang="fr-FR" dirty="0" err="1" smtClean="0"/>
              <a:t>sensor</a:t>
            </a:r>
            <a:r>
              <a:rPr lang="fr-FR" dirty="0" smtClean="0"/>
              <a:t> &amp; camera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 flipH="1">
            <a:off x="334039" y="1212907"/>
            <a:ext cx="227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Overview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3146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IoT LoRa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15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2209800" y="1134364"/>
            <a:ext cx="7829364" cy="5371467"/>
            <a:chOff x="996704" y="1069700"/>
            <a:chExt cx="7829364" cy="5371467"/>
          </a:xfrm>
        </p:grpSpPr>
        <p:grpSp>
          <p:nvGrpSpPr>
            <p:cNvPr id="6" name="Groupe 5"/>
            <p:cNvGrpSpPr/>
            <p:nvPr/>
          </p:nvGrpSpPr>
          <p:grpSpPr>
            <a:xfrm>
              <a:off x="5764808" y="4043835"/>
              <a:ext cx="3061260" cy="2397332"/>
              <a:chOff x="5764808" y="4043835"/>
              <a:chExt cx="3061260" cy="2397332"/>
            </a:xfrm>
          </p:grpSpPr>
          <p:pic>
            <p:nvPicPr>
              <p:cNvPr id="32" name="Picture 12" descr="RÃ©sultat de recherche d'images pour &quot;surveillance camera industrielle&quot;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776" b="19260"/>
              <a:stretch/>
            </p:blipFill>
            <p:spPr bwMode="auto">
              <a:xfrm>
                <a:off x="5853245" y="4043835"/>
                <a:ext cx="2884386" cy="1895663"/>
              </a:xfrm>
              <a:prstGeom prst="rect">
                <a:avLst/>
              </a:prstGeom>
              <a:noFill/>
              <a:effectLst>
                <a:softEdge rad="1778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ZoneTexte 32"/>
              <p:cNvSpPr txBox="1"/>
              <p:nvPr/>
            </p:nvSpPr>
            <p:spPr>
              <a:xfrm>
                <a:off x="5764808" y="5917947"/>
                <a:ext cx="3061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Surveillance et Sécurité Milieu Industriel</a:t>
                </a: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5585920" y="1069700"/>
              <a:ext cx="3081002" cy="2397239"/>
              <a:chOff x="5585920" y="1069701"/>
              <a:chExt cx="2936638" cy="2219256"/>
            </a:xfrm>
          </p:grpSpPr>
          <p:pic>
            <p:nvPicPr>
              <p:cNvPr id="30" name="Picture 2" descr="\\DLINK\Volume_1\Archives\Atelier\Route Intelligente\Telegra Europe 2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2" r="39148" b="4711"/>
              <a:stretch/>
            </p:blipFill>
            <p:spPr bwMode="auto">
              <a:xfrm>
                <a:off x="5585920" y="1069701"/>
                <a:ext cx="2936638" cy="1491732"/>
              </a:xfrm>
              <a:prstGeom prst="rect">
                <a:avLst/>
              </a:prstGeom>
              <a:noFill/>
              <a:effectLst>
                <a:softEdge rad="1524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ZoneTexte 30"/>
              <p:cNvSpPr txBox="1"/>
              <p:nvPr/>
            </p:nvSpPr>
            <p:spPr>
              <a:xfrm>
                <a:off x="6062522" y="2550293"/>
                <a:ext cx="198343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Monitoring de la circulation routière</a:t>
                </a:r>
              </a:p>
              <a:p>
                <a:pPr algn="ctr"/>
                <a:r>
                  <a:rPr lang="fr-FR" sz="1400" b="1" dirty="0"/>
                  <a:t>Smart </a:t>
                </a:r>
                <a:r>
                  <a:rPr lang="fr-FR" sz="1400" b="1" dirty="0" smtClean="0"/>
                  <a:t>Road [3]</a:t>
                </a:r>
                <a:endParaRPr lang="fr-FR" sz="1400" b="1" dirty="0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996704" y="4370229"/>
              <a:ext cx="3167539" cy="2070795"/>
              <a:chOff x="996704" y="4370229"/>
              <a:chExt cx="3167539" cy="2070795"/>
            </a:xfrm>
          </p:grpSpPr>
          <p:sp>
            <p:nvSpPr>
              <p:cNvPr id="28" name="ZoneTexte 27"/>
              <p:cNvSpPr txBox="1"/>
              <p:nvPr/>
            </p:nvSpPr>
            <p:spPr>
              <a:xfrm>
                <a:off x="1411116" y="5917804"/>
                <a:ext cx="25889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Surveillance milieu Agricole (Agriculteurs et Eleveurs)</a:t>
                </a:r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704" y="4370229"/>
                <a:ext cx="3167539" cy="1547718"/>
              </a:xfrm>
              <a:prstGeom prst="rect">
                <a:avLst/>
              </a:prstGeom>
              <a:effectLst>
                <a:softEdge rad="152400"/>
              </a:effectLst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2254954" y="1149040"/>
              <a:ext cx="4884889" cy="4854749"/>
              <a:chOff x="3832747" y="32006213"/>
              <a:chExt cx="8372624" cy="808402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3832747" y="32006213"/>
                <a:ext cx="8372624" cy="8084023"/>
                <a:chOff x="17201005" y="10161740"/>
                <a:chExt cx="10800000" cy="10800000"/>
              </a:xfrm>
            </p:grpSpPr>
            <p:grpSp>
              <p:nvGrpSpPr>
                <p:cNvPr id="24" name="Groupe 23"/>
                <p:cNvGrpSpPr/>
                <p:nvPr/>
              </p:nvGrpSpPr>
              <p:grpSpPr>
                <a:xfrm>
                  <a:off x="17201005" y="10161740"/>
                  <a:ext cx="10800000" cy="10800000"/>
                  <a:chOff x="17201005" y="10161740"/>
                  <a:chExt cx="10800000" cy="10800000"/>
                </a:xfrm>
              </p:grpSpPr>
              <p:sp>
                <p:nvSpPr>
                  <p:cNvPr id="26" name="Ellipse 25"/>
                  <p:cNvSpPr/>
                  <p:nvPr/>
                </p:nvSpPr>
                <p:spPr>
                  <a:xfrm>
                    <a:off x="17201005" y="10161740"/>
                    <a:ext cx="10800000" cy="10800000"/>
                  </a:xfrm>
                  <a:prstGeom prst="ellipse">
                    <a:avLst/>
                  </a:prstGeom>
                  <a:gradFill>
                    <a:gsLst>
                      <a:gs pos="43000">
                        <a:srgbClr val="FFE4E4">
                          <a:alpha val="94000"/>
                        </a:srgbClr>
                      </a:gs>
                      <a:gs pos="34000">
                        <a:srgbClr val="FFC9C9"/>
                      </a:gs>
                      <a:gs pos="14000">
                        <a:srgbClr val="FF8080"/>
                      </a:gs>
                      <a:gs pos="63000">
                        <a:schemeClr val="bg1">
                          <a:lumMod val="0"/>
                          <a:lumOff val="100000"/>
                          <a:alpha val="0"/>
                        </a:schemeClr>
                      </a:gs>
                      <a:gs pos="0">
                        <a:srgbClr val="FF0000"/>
                      </a:gs>
                    </a:gsLst>
                    <a:path path="circle">
                      <a:fillToRect l="50000" t="50000" r="50000" b="5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600" dirty="0"/>
                  </a:p>
                </p:txBody>
              </p:sp>
              <p:sp>
                <p:nvSpPr>
                  <p:cNvPr id="27" name="Ellipse 26"/>
                  <p:cNvSpPr/>
                  <p:nvPr/>
                </p:nvSpPr>
                <p:spPr>
                  <a:xfrm>
                    <a:off x="21274165" y="13938512"/>
                    <a:ext cx="2568442" cy="2547487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408962" rIns="0" bIns="0" rtlCol="0" anchor="b" anchorCtr="1"/>
                  <a:lstStyle/>
                  <a:p>
                    <a:pPr algn="ctr"/>
                    <a:endParaRPr lang="fr-FR" sz="900" b="1" dirty="0"/>
                  </a:p>
                </p:txBody>
              </p:sp>
            </p:grpSp>
            <p:pic>
              <p:nvPicPr>
                <p:cNvPr id="25" name="Image 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37357" y="13949903"/>
                  <a:ext cx="1673037" cy="1673037"/>
                </a:xfrm>
                <a:prstGeom prst="rect">
                  <a:avLst/>
                </a:prstGeom>
              </p:spPr>
            </p:pic>
          </p:grpSp>
          <p:sp>
            <p:nvSpPr>
              <p:cNvPr id="23" name="Rectangle 22"/>
              <p:cNvSpPr/>
              <p:nvPr/>
            </p:nvSpPr>
            <p:spPr>
              <a:xfrm>
                <a:off x="7378846" y="36019388"/>
                <a:ext cx="1189267" cy="314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00" b="1" dirty="0">
                    <a:solidFill>
                      <a:schemeClr val="bg1"/>
                    </a:solidFill>
                  </a:rPr>
                  <a:t>Smart Camera</a:t>
                </a: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1580831" y="1119152"/>
              <a:ext cx="2361820" cy="2017134"/>
              <a:chOff x="1521577" y="1166942"/>
              <a:chExt cx="2361820" cy="2017134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5668" y="1166942"/>
                <a:ext cx="2157729" cy="1260515"/>
              </a:xfrm>
              <a:prstGeom prst="rect">
                <a:avLst/>
              </a:prstGeom>
              <a:effectLst>
                <a:glow rad="63500">
                  <a:schemeClr val="tx1">
                    <a:alpha val="14000"/>
                  </a:schemeClr>
                </a:glow>
                <a:softEdge rad="0"/>
              </a:effectLst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1521577" y="2445412"/>
                <a:ext cx="22449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Smart </a:t>
                </a:r>
                <a:r>
                  <a:rPr lang="fr-FR" sz="1400" b="1" dirty="0" smtClean="0"/>
                  <a:t>Home</a:t>
                </a:r>
              </a:p>
              <a:p>
                <a:pPr algn="ctr"/>
                <a:r>
                  <a:rPr lang="fr-FR" sz="1400" b="1" dirty="0" smtClean="0"/>
                  <a:t>Surveillance intelligente</a:t>
                </a:r>
                <a:endParaRPr lang="fr-FR" sz="1400" b="1" dirty="0"/>
              </a:p>
              <a:p>
                <a:pPr algn="ctr"/>
                <a:r>
                  <a:rPr lang="fr-FR" sz="1400" b="1" dirty="0" smtClean="0"/>
                  <a:t> intérieur/extérieur [2]</a:t>
                </a:r>
                <a:endParaRPr lang="fr-FR" sz="1400" b="1" dirty="0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3637669" y="2472828"/>
              <a:ext cx="2065803" cy="1956911"/>
              <a:chOff x="19710755" y="34605152"/>
              <a:chExt cx="3385226" cy="2950517"/>
            </a:xfrm>
          </p:grpSpPr>
          <p:cxnSp>
            <p:nvCxnSpPr>
              <p:cNvPr id="12" name="Connecteur droit avec flèche 11"/>
              <p:cNvCxnSpPr/>
              <p:nvPr/>
            </p:nvCxnSpPr>
            <p:spPr>
              <a:xfrm rot="16200000">
                <a:off x="22443045" y="34689359"/>
                <a:ext cx="673654" cy="632218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>
                <a:off x="22320526" y="36927151"/>
                <a:ext cx="677623" cy="628517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/>
              <p:cNvCxnSpPr/>
              <p:nvPr/>
            </p:nvCxnSpPr>
            <p:spPr>
              <a:xfrm rot="10800000">
                <a:off x="22384390" y="36860404"/>
                <a:ext cx="677623" cy="628517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/>
              <p:cNvCxnSpPr/>
              <p:nvPr/>
            </p:nvCxnSpPr>
            <p:spPr>
              <a:xfrm rot="5400000">
                <a:off x="22375904" y="34625870"/>
                <a:ext cx="673654" cy="632218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/>
              <p:nvPr/>
            </p:nvCxnSpPr>
            <p:spPr>
              <a:xfrm rot="16200000">
                <a:off x="19969333" y="36902733"/>
                <a:ext cx="673655" cy="632218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rot="5400000">
                <a:off x="19902193" y="36839244"/>
                <a:ext cx="673655" cy="632218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>
                <a:off x="19710755" y="34697231"/>
                <a:ext cx="677623" cy="628517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rot="10800000">
                <a:off x="19774618" y="34630484"/>
                <a:ext cx="677623" cy="628517"/>
              </a:xfrm>
              <a:prstGeom prst="straightConnector1">
                <a:avLst/>
              </a:prstGeom>
              <a:ln w="19050">
                <a:solidFill>
                  <a:srgbClr val="CC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3001" y="-260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SmART</a:t>
            </a:r>
            <a:r>
              <a:rPr lang="fr-FR" dirty="0" smtClean="0"/>
              <a:t> GATEWAY </a:t>
            </a:r>
            <a:r>
              <a:rPr lang="fr-FR" dirty="0" err="1" smtClean="0"/>
              <a:t>with</a:t>
            </a:r>
            <a:r>
              <a:rPr lang="fr-FR" dirty="0" smtClean="0"/>
              <a:t> camera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 flipH="1">
            <a:off x="334039" y="1212907"/>
            <a:ext cx="227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Applications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33724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SmART</a:t>
            </a:r>
            <a:r>
              <a:rPr lang="fr-FR" dirty="0" smtClean="0"/>
              <a:t> GATEWAY </a:t>
            </a:r>
            <a:r>
              <a:rPr lang="fr-FR" dirty="0" err="1" smtClean="0"/>
              <a:t>with</a:t>
            </a:r>
            <a:r>
              <a:rPr lang="fr-FR" dirty="0" smtClean="0"/>
              <a:t> camera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sp>
        <p:nvSpPr>
          <p:cNvPr id="10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11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710428" y="5271961"/>
            <a:ext cx="665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Image Acquisition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Data Processing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algorithms</a:t>
            </a:r>
            <a:r>
              <a:rPr lang="fr-F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Transmission of pertinent informations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055440" y="2048174"/>
            <a:ext cx="9163432" cy="3030348"/>
            <a:chOff x="1141414" y="1622788"/>
            <a:chExt cx="9163432" cy="3030348"/>
          </a:xfrm>
        </p:grpSpPr>
        <p:grpSp>
          <p:nvGrpSpPr>
            <p:cNvPr id="9" name="Groupe 8"/>
            <p:cNvGrpSpPr/>
            <p:nvPr/>
          </p:nvGrpSpPr>
          <p:grpSpPr>
            <a:xfrm>
              <a:off x="1141414" y="1622788"/>
              <a:ext cx="9163432" cy="3030348"/>
              <a:chOff x="1815147" y="2361689"/>
              <a:chExt cx="5513705" cy="2128396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15147" y="2361689"/>
                <a:ext cx="5513705" cy="2128396"/>
                <a:chOff x="0" y="-6226"/>
                <a:chExt cx="5514108" cy="2128396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0" y="-6226"/>
                  <a:ext cx="5514108" cy="1799581"/>
                  <a:chOff x="0" y="-6226"/>
                  <a:chExt cx="5514108" cy="1799581"/>
                </a:xfrm>
              </p:grpSpPr>
              <p:pic>
                <p:nvPicPr>
                  <p:cNvPr id="23" name="Image 22" descr="RÃ©sultat de recherche d'images pour &quot;P Cam pmod&quot;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136" r="2888" b="9711"/>
                  <a:stretch/>
                </p:blipFill>
                <p:spPr bwMode="auto">
                  <a:xfrm>
                    <a:off x="4794890" y="690027"/>
                    <a:ext cx="573405" cy="4851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grpSp>
                <p:nvGrpSpPr>
                  <p:cNvPr id="24" name="Groupe 23"/>
                  <p:cNvGrpSpPr/>
                  <p:nvPr/>
                </p:nvGrpSpPr>
                <p:grpSpPr>
                  <a:xfrm>
                    <a:off x="0" y="-6226"/>
                    <a:ext cx="5514108" cy="1799581"/>
                    <a:chOff x="0" y="-6226"/>
                    <a:chExt cx="5514108" cy="1799581"/>
                  </a:xfrm>
                </p:grpSpPr>
                <p:grpSp>
                  <p:nvGrpSpPr>
                    <p:cNvPr id="25" name="Groupe 24"/>
                    <p:cNvGrpSpPr/>
                    <p:nvPr/>
                  </p:nvGrpSpPr>
                  <p:grpSpPr>
                    <a:xfrm>
                      <a:off x="1461602" y="-6226"/>
                      <a:ext cx="2554899" cy="1323148"/>
                      <a:chOff x="-106596" y="-5296"/>
                      <a:chExt cx="2455992" cy="1125436"/>
                    </a:xfrm>
                  </p:grpSpPr>
                  <p:grpSp>
                    <p:nvGrpSpPr>
                      <p:cNvPr id="42" name="Groupe 41"/>
                      <p:cNvGrpSpPr/>
                      <p:nvPr/>
                    </p:nvGrpSpPr>
                    <p:grpSpPr>
                      <a:xfrm>
                        <a:off x="-106596" y="-5296"/>
                        <a:ext cx="1513181" cy="1049236"/>
                        <a:chOff x="-106596" y="-5296"/>
                        <a:chExt cx="1513181" cy="1049236"/>
                      </a:xfrm>
                    </p:grpSpPr>
                    <p:pic>
                      <p:nvPicPr>
                        <p:cNvPr id="45" name="Image 44" descr="RÃ©sultat de recherche d'images pour &quot;carte zybo&quot;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198" b="6272"/>
                        <a:stretch/>
                      </p:blipFill>
                      <p:spPr bwMode="auto">
                        <a:xfrm>
                          <a:off x="-106596" y="-5296"/>
                          <a:ext cx="1513181" cy="988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  <p:sp>
                      <p:nvSpPr>
                        <p:cNvPr id="46" name="Zone de texte 46"/>
                        <p:cNvSpPr txBox="1"/>
                        <p:nvPr/>
                      </p:nvSpPr>
                      <p:spPr>
                        <a:xfrm>
                          <a:off x="98607" y="929640"/>
                          <a:ext cx="1028700" cy="11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  <p:txBody>
                        <a:bodyPr rot="0" spcFirstLastPara="0" vert="horz" wrap="square" lIns="0" tIns="0" rIns="0" bIns="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fr-FR" sz="700" i="1" dirty="0">
                              <a:solidFill>
                                <a:srgbClr val="44546A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Carte ZYBO Xilinx</a:t>
                          </a:r>
                          <a:endParaRPr lang="fr-FR" sz="900" i="1" dirty="0">
                            <a:solidFill>
                              <a:srgbClr val="44546A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-104746" y="0"/>
                        <a:ext cx="2454142" cy="112014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26" name="Groupe 25"/>
                    <p:cNvGrpSpPr/>
                    <p:nvPr/>
                  </p:nvGrpSpPr>
                  <p:grpSpPr>
                    <a:xfrm>
                      <a:off x="139051" y="8959"/>
                      <a:ext cx="1083945" cy="762000"/>
                      <a:chOff x="-61864" y="-261205"/>
                      <a:chExt cx="1084385" cy="762000"/>
                    </a:xfrm>
                  </p:grpSpPr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-61864" y="-261205"/>
                        <a:ext cx="1084385" cy="7620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39" name="Groupe 38"/>
                      <p:cNvGrpSpPr/>
                      <p:nvPr/>
                    </p:nvGrpSpPr>
                    <p:grpSpPr>
                      <a:xfrm>
                        <a:off x="-9111" y="-220174"/>
                        <a:ext cx="1003724" cy="674582"/>
                        <a:chOff x="-61865" y="-261205"/>
                        <a:chExt cx="1003724" cy="674582"/>
                      </a:xfrm>
                    </p:grpSpPr>
                    <p:pic>
                      <p:nvPicPr>
                        <p:cNvPr id="40" name="Image 39" descr="RÃ©sultat de recherche d'images pour &quot;tramisio sigfox&quot;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976" t="7055" r="793" b="8289"/>
                        <a:stretch/>
                      </p:blipFill>
                      <p:spPr bwMode="auto">
                        <a:xfrm>
                          <a:off x="-61865" y="-201938"/>
                          <a:ext cx="933451" cy="615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  <p:pic>
                      <p:nvPicPr>
                        <p:cNvPr id="41" name="Image 40" descr="RÃ©sultat de recherche d'images pour &quot;nb iot&quot;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141" t="23766" r="59122" b="24713"/>
                        <a:stretch/>
                      </p:blipFill>
                      <p:spPr bwMode="auto">
                        <a:xfrm>
                          <a:off x="463069" y="-261205"/>
                          <a:ext cx="478790" cy="178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27" name="Groupe 26"/>
                    <p:cNvGrpSpPr/>
                    <p:nvPr/>
                  </p:nvGrpSpPr>
                  <p:grpSpPr>
                    <a:xfrm>
                      <a:off x="4206071" y="156628"/>
                      <a:ext cx="1226820" cy="1066800"/>
                      <a:chOff x="-68056" y="-2700"/>
                      <a:chExt cx="1226820" cy="1066800"/>
                    </a:xfrm>
                  </p:grpSpPr>
                  <p:pic>
                    <p:nvPicPr>
                      <p:cNvPr id="35" name="Image 34" descr="https://www.connectwave.fr/wp-content/uploads/2018/07/fonctions_objet_connecte.jp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323" t="30882" r="71084" b="33916"/>
                      <a:stretch/>
                    </p:blipFill>
                    <p:spPr bwMode="auto">
                      <a:xfrm>
                        <a:off x="-7096" y="58260"/>
                        <a:ext cx="437515" cy="944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pic>
                    <p:nvPicPr>
                      <p:cNvPr id="36" name="Image 35" descr="Image associÃ©e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16" t="12286" r="2769" b="20000"/>
                      <a:stretch/>
                    </p:blipFill>
                    <p:spPr bwMode="auto">
                      <a:xfrm flipH="1">
                        <a:off x="495824" y="27780"/>
                        <a:ext cx="638175" cy="502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-68056" y="-2700"/>
                        <a:ext cx="1226820" cy="10668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28" name="Groupe 27"/>
                    <p:cNvGrpSpPr/>
                    <p:nvPr/>
                  </p:nvGrpSpPr>
                  <p:grpSpPr>
                    <a:xfrm>
                      <a:off x="0" y="1420091"/>
                      <a:ext cx="5514108" cy="373264"/>
                      <a:chOff x="0" y="0"/>
                      <a:chExt cx="5173288" cy="373264"/>
                    </a:xfrm>
                  </p:grpSpPr>
                  <p:sp>
                    <p:nvSpPr>
                      <p:cNvPr id="32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911928" y="0"/>
                        <a:ext cx="1494000" cy="360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0"/>
                          </a:spcAft>
                        </a:pPr>
                        <a:r>
                          <a:rPr lang="fr-FR" sz="1200" b="1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Data Analyse and Processing</a:t>
                        </a:r>
                        <a:endParaRPr lang="fr-F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3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1495425" cy="3732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0"/>
                          </a:spcAft>
                        </a:pPr>
                        <a:r>
                          <a:rPr lang="fr-FR" sz="1200" b="1" dirty="0" err="1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Connectivity</a:t>
                        </a:r>
                        <a:r>
                          <a:rPr lang="fr-FR" sz="1200" b="1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 and</a:t>
                        </a:r>
                      </a:p>
                      <a:p>
                        <a:pPr algn="ctr">
                          <a:lnSpc>
                            <a:spcPct val="107000"/>
                          </a:lnSpc>
                          <a:spcAft>
                            <a:spcPts val="0"/>
                          </a:spcAft>
                        </a:pPr>
                        <a:r>
                          <a:rPr lang="fr-FR" sz="1200" b="1" dirty="0" smtClean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Data </a:t>
                        </a:r>
                        <a:r>
                          <a:rPr lang="fr-FR" sz="1200" b="1" dirty="0" err="1" smtClean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Trassmission</a:t>
                        </a:r>
                        <a:endParaRPr lang="fr-F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4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69328" y="0"/>
                        <a:ext cx="1203960" cy="3606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0"/>
                          </a:spcAft>
                        </a:pPr>
                        <a:r>
                          <a:rPr lang="fr-FR" sz="1200" b="1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Data Acquisition (PCAM, GPS, </a:t>
                        </a:r>
                        <a:r>
                          <a:rPr lang="fr-FR" sz="1200" b="1" dirty="0" err="1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Temperature</a:t>
                        </a:r>
                        <a:r>
                          <a:rPr lang="fr-FR" sz="1200" b="1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…)</a:t>
                        </a:r>
                        <a:endParaRPr lang="fr-F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9" name="Groupe 28"/>
                    <p:cNvGrpSpPr/>
                    <p:nvPr/>
                  </p:nvGrpSpPr>
                  <p:grpSpPr>
                    <a:xfrm>
                      <a:off x="1215876" y="395220"/>
                      <a:ext cx="259806" cy="140504"/>
                      <a:chOff x="-86451" y="-200526"/>
                      <a:chExt cx="259806" cy="140504"/>
                    </a:xfrm>
                  </p:grpSpPr>
                  <p:cxnSp>
                    <p:nvCxnSpPr>
                      <p:cNvPr id="30" name="Connecteur droit avec flèche 29"/>
                      <p:cNvCxnSpPr/>
                      <p:nvPr/>
                    </p:nvCxnSpPr>
                    <p:spPr>
                      <a:xfrm>
                        <a:off x="-86451" y="-200526"/>
                        <a:ext cx="247650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Connecteur droit avec flèche 30"/>
                      <p:cNvCxnSpPr/>
                      <p:nvPr/>
                    </p:nvCxnSpPr>
                    <p:spPr>
                      <a:xfrm flipH="1">
                        <a:off x="-74295" y="-60022"/>
                        <a:ext cx="247650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2114550" y="1822450"/>
                  <a:ext cx="1511688" cy="299720"/>
                  <a:chOff x="0" y="0"/>
                  <a:chExt cx="1511688" cy="299720"/>
                </a:xfrm>
              </p:grpSpPr>
              <p:sp>
                <p:nvSpPr>
                  <p:cNvPr id="21" name="Rectangle 20"/>
                  <p:cNvSpPr/>
                  <p:nvPr/>
                </p:nvSpPr>
                <p:spPr>
                  <a:xfrm>
                    <a:off x="0" y="0"/>
                    <a:ext cx="1511688" cy="299720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" name="Zone de text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00" y="38100"/>
                    <a:ext cx="1409700" cy="2190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fr-FR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SMART CAMERA</a:t>
                    </a:r>
                    <a:endParaRPr lang="fr-FR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16" name="Image 15" descr="Image associÃ©e"/>
              <p:cNvPicPr/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53" t="45619" r="13956" b="45210"/>
              <a:stretch/>
            </p:blipFill>
            <p:spPr bwMode="auto">
              <a:xfrm>
                <a:off x="5849716" y="2898621"/>
                <a:ext cx="160655" cy="698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7" name="Image 16" descr="Image associÃ©e"/>
              <p:cNvPicPr/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53" t="30644" r="14185" b="2794"/>
              <a:stretch/>
            </p:blipFill>
            <p:spPr bwMode="auto">
              <a:xfrm>
                <a:off x="2035271" y="3091026"/>
                <a:ext cx="1099820" cy="5848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8" name="Image 17" descr="Image associÃ©e"/>
              <p:cNvPicPr/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53" t="45619" r="13956" b="45210"/>
              <a:stretch/>
            </p:blipFill>
            <p:spPr bwMode="auto">
              <a:xfrm>
                <a:off x="3074766" y="3225011"/>
                <a:ext cx="183515" cy="8001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48" name="Zone de texte 2"/>
            <p:cNvSpPr txBox="1">
              <a:spLocks noChangeArrowheads="1"/>
            </p:cNvSpPr>
            <p:nvPr/>
          </p:nvSpPr>
          <p:spPr bwMode="auto">
            <a:xfrm>
              <a:off x="6186224" y="1862504"/>
              <a:ext cx="1551699" cy="146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200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Development</a:t>
              </a:r>
              <a:r>
                <a:rPr lang="fr-FR" sz="1200" b="1" dirty="0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platform</a:t>
              </a:r>
              <a:endParaRPr lang="fr-F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fr-FR" sz="12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Microprocesseur</a:t>
              </a:r>
              <a:endParaRPr lang="fr-F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fr-FR" sz="12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FPGA</a:t>
              </a:r>
              <a:endParaRPr lang="fr-F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fr-FR" sz="12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Mémoire</a:t>
              </a:r>
              <a:endParaRPr lang="fr-F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fr-FR" sz="12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GPIOS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fr-FR" sz="1200" b="1" dirty="0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Communication </a:t>
              </a:r>
              <a:r>
                <a:rPr lang="fr-FR" sz="1200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ZoneTexte 48"/>
          <p:cNvSpPr txBox="1"/>
          <p:nvPr/>
        </p:nvSpPr>
        <p:spPr>
          <a:xfrm flipH="1">
            <a:off x="334039" y="1212907"/>
            <a:ext cx="4107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Component and Design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1146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4186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SmART</a:t>
            </a:r>
            <a:r>
              <a:rPr lang="fr-FR" dirty="0" smtClean="0"/>
              <a:t> GATEWAY : DESIGN 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sp>
        <p:nvSpPr>
          <p:cNvPr id="10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11</a:t>
            </a:r>
            <a:endParaRPr lang="fr-FR" dirty="0"/>
          </a:p>
        </p:txBody>
      </p:sp>
      <p:pic>
        <p:nvPicPr>
          <p:cNvPr id="21" name="Image 20" descr="C:\Users\Zakaria\Downloads\50810179_298840724167133_4100219966832246784_n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"/>
          <a:stretch/>
        </p:blipFill>
        <p:spPr bwMode="auto">
          <a:xfrm>
            <a:off x="4585877" y="2269306"/>
            <a:ext cx="6853264" cy="36529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oupe 21"/>
          <p:cNvGrpSpPr/>
          <p:nvPr/>
        </p:nvGrpSpPr>
        <p:grpSpPr>
          <a:xfrm>
            <a:off x="328775" y="2031491"/>
            <a:ext cx="11531272" cy="4145189"/>
            <a:chOff x="325206" y="17214630"/>
            <a:chExt cx="30936557" cy="13095357"/>
          </a:xfrm>
        </p:grpSpPr>
        <p:grpSp>
          <p:nvGrpSpPr>
            <p:cNvPr id="23" name="Groupe 22"/>
            <p:cNvGrpSpPr/>
            <p:nvPr/>
          </p:nvGrpSpPr>
          <p:grpSpPr>
            <a:xfrm>
              <a:off x="325206" y="17214630"/>
              <a:ext cx="30936557" cy="13095357"/>
              <a:chOff x="-410057" y="16316444"/>
              <a:chExt cx="30936557" cy="13095357"/>
            </a:xfrm>
          </p:grpSpPr>
          <p:pic>
            <p:nvPicPr>
              <p:cNvPr id="25" name="Image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13"/>
              <a:stretch/>
            </p:blipFill>
            <p:spPr>
              <a:xfrm rot="961913">
                <a:off x="-410057" y="19677392"/>
                <a:ext cx="11344359" cy="7363439"/>
              </a:xfrm>
              <a:prstGeom prst="rect">
                <a:avLst/>
              </a:prstGeom>
            </p:spPr>
          </p:pic>
          <p:sp>
            <p:nvSpPr>
              <p:cNvPr id="26" name="Flèche courbée vers le bas 284"/>
              <p:cNvSpPr/>
              <p:nvPr/>
            </p:nvSpPr>
            <p:spPr>
              <a:xfrm rot="20251975" flipH="1">
                <a:off x="3411013" y="17170728"/>
                <a:ext cx="7737147" cy="2056538"/>
              </a:xfrm>
              <a:custGeom>
                <a:avLst/>
                <a:gdLst>
                  <a:gd name="connsiteX0" fmla="*/ 10953821 w 11684418"/>
                  <a:gd name="connsiteY0" fmla="*/ 3238822 h 3238822"/>
                  <a:gd name="connsiteX1" fmla="*/ 9246936 w 11684418"/>
                  <a:gd name="connsiteY1" fmla="*/ 1359172 h 3238822"/>
                  <a:gd name="connsiteX2" fmla="*/ 9542187 w 11684418"/>
                  <a:gd name="connsiteY2" fmla="*/ 1359172 h 3238822"/>
                  <a:gd name="connsiteX3" fmla="*/ 5259237 w 11684418"/>
                  <a:gd name="connsiteY3" fmla="*/ 0 h 3238822"/>
                  <a:gd name="connsiteX4" fmla="*/ 6129930 w 11684418"/>
                  <a:gd name="connsiteY4" fmla="*/ 0 h 3238822"/>
                  <a:gd name="connsiteX5" fmla="*/ 10412880 w 11684418"/>
                  <a:gd name="connsiteY5" fmla="*/ 1359172 h 3238822"/>
                  <a:gd name="connsiteX6" fmla="*/ 10708131 w 11684418"/>
                  <a:gd name="connsiteY6" fmla="*/ 1359172 h 3238822"/>
                  <a:gd name="connsiteX7" fmla="*/ 10953821 w 11684418"/>
                  <a:gd name="connsiteY7" fmla="*/ 3238822 h 3238822"/>
                  <a:gd name="connsiteX0" fmla="*/ 5694583 w 11684418"/>
                  <a:gd name="connsiteY0" fmla="*/ 11115 h 3238822"/>
                  <a:gd name="connsiteX1" fmla="*/ 870693 w 11684418"/>
                  <a:gd name="connsiteY1" fmla="*/ 3238822 h 3238822"/>
                  <a:gd name="connsiteX2" fmla="*/ 0 w 11684418"/>
                  <a:gd name="connsiteY2" fmla="*/ 3238822 h 3238822"/>
                  <a:gd name="connsiteX3" fmla="*/ 2766239 w 11684418"/>
                  <a:gd name="connsiteY3" fmla="*/ 386998 h 3238822"/>
                  <a:gd name="connsiteX4" fmla="*/ 5694585 w 11684418"/>
                  <a:gd name="connsiteY4" fmla="*/ 11115 h 3238822"/>
                  <a:gd name="connsiteX5" fmla="*/ 5694583 w 11684418"/>
                  <a:gd name="connsiteY5" fmla="*/ 11115 h 3238822"/>
                  <a:gd name="connsiteX0" fmla="*/ 5694583 w 11684418"/>
                  <a:gd name="connsiteY0" fmla="*/ 11115 h 3238822"/>
                  <a:gd name="connsiteX1" fmla="*/ 870693 w 11684418"/>
                  <a:gd name="connsiteY1" fmla="*/ 3238822 h 3238822"/>
                  <a:gd name="connsiteX2" fmla="*/ 0 w 11684418"/>
                  <a:gd name="connsiteY2" fmla="*/ 3238822 h 3238822"/>
                  <a:gd name="connsiteX3" fmla="*/ 5259237 w 11684418"/>
                  <a:gd name="connsiteY3" fmla="*/ 0 h 3238822"/>
                  <a:gd name="connsiteX4" fmla="*/ 6129930 w 11684418"/>
                  <a:gd name="connsiteY4" fmla="*/ 0 h 3238822"/>
                  <a:gd name="connsiteX5" fmla="*/ 10412880 w 11684418"/>
                  <a:gd name="connsiteY5" fmla="*/ 1359172 h 3238822"/>
                  <a:gd name="connsiteX6" fmla="*/ 10708131 w 11684418"/>
                  <a:gd name="connsiteY6" fmla="*/ 1359172 h 3238822"/>
                  <a:gd name="connsiteX7" fmla="*/ 10953821 w 11684418"/>
                  <a:gd name="connsiteY7" fmla="*/ 3238822 h 3238822"/>
                  <a:gd name="connsiteX8" fmla="*/ 9246936 w 11684418"/>
                  <a:gd name="connsiteY8" fmla="*/ 1359172 h 3238822"/>
                  <a:gd name="connsiteX9" fmla="*/ 9542187 w 11684418"/>
                  <a:gd name="connsiteY9" fmla="*/ 1359172 h 3238822"/>
                  <a:gd name="connsiteX10" fmla="*/ 5259237 w 11684418"/>
                  <a:gd name="connsiteY10" fmla="*/ 0 h 3238822"/>
                  <a:gd name="connsiteX0" fmla="*/ 10953821 w 10953821"/>
                  <a:gd name="connsiteY0" fmla="*/ 3238824 h 3238824"/>
                  <a:gd name="connsiteX1" fmla="*/ 9246936 w 10953821"/>
                  <a:gd name="connsiteY1" fmla="*/ 1359174 h 3238824"/>
                  <a:gd name="connsiteX2" fmla="*/ 9542187 w 10953821"/>
                  <a:gd name="connsiteY2" fmla="*/ 1359174 h 3238824"/>
                  <a:gd name="connsiteX3" fmla="*/ 5259237 w 10953821"/>
                  <a:gd name="connsiteY3" fmla="*/ 2 h 3238824"/>
                  <a:gd name="connsiteX4" fmla="*/ 6129930 w 10953821"/>
                  <a:gd name="connsiteY4" fmla="*/ 2 h 3238824"/>
                  <a:gd name="connsiteX5" fmla="*/ 10412880 w 10953821"/>
                  <a:gd name="connsiteY5" fmla="*/ 1359174 h 3238824"/>
                  <a:gd name="connsiteX6" fmla="*/ 10708131 w 10953821"/>
                  <a:gd name="connsiteY6" fmla="*/ 1359174 h 3238824"/>
                  <a:gd name="connsiteX7" fmla="*/ 10953821 w 10953821"/>
                  <a:gd name="connsiteY7" fmla="*/ 3238824 h 3238824"/>
                  <a:gd name="connsiteX0" fmla="*/ 5694583 w 10953821"/>
                  <a:gd name="connsiteY0" fmla="*/ 11117 h 3238824"/>
                  <a:gd name="connsiteX1" fmla="*/ 870693 w 10953821"/>
                  <a:gd name="connsiteY1" fmla="*/ 3238824 h 3238824"/>
                  <a:gd name="connsiteX2" fmla="*/ 0 w 10953821"/>
                  <a:gd name="connsiteY2" fmla="*/ 3238824 h 3238824"/>
                  <a:gd name="connsiteX3" fmla="*/ 2766239 w 10953821"/>
                  <a:gd name="connsiteY3" fmla="*/ 387000 h 3238824"/>
                  <a:gd name="connsiteX4" fmla="*/ 5694585 w 10953821"/>
                  <a:gd name="connsiteY4" fmla="*/ 11117 h 3238824"/>
                  <a:gd name="connsiteX5" fmla="*/ 5694583 w 10953821"/>
                  <a:gd name="connsiteY5" fmla="*/ 11117 h 3238824"/>
                  <a:gd name="connsiteX0" fmla="*/ 5694583 w 10953821"/>
                  <a:gd name="connsiteY0" fmla="*/ 11117 h 3238824"/>
                  <a:gd name="connsiteX1" fmla="*/ 879741 w 10953821"/>
                  <a:gd name="connsiteY1" fmla="*/ 2933968 h 3238824"/>
                  <a:gd name="connsiteX2" fmla="*/ 0 w 10953821"/>
                  <a:gd name="connsiteY2" fmla="*/ 3238824 h 3238824"/>
                  <a:gd name="connsiteX3" fmla="*/ 5259237 w 10953821"/>
                  <a:gd name="connsiteY3" fmla="*/ 2 h 3238824"/>
                  <a:gd name="connsiteX4" fmla="*/ 6129930 w 10953821"/>
                  <a:gd name="connsiteY4" fmla="*/ 2 h 3238824"/>
                  <a:gd name="connsiteX5" fmla="*/ 10412880 w 10953821"/>
                  <a:gd name="connsiteY5" fmla="*/ 1359174 h 3238824"/>
                  <a:gd name="connsiteX6" fmla="*/ 10708131 w 10953821"/>
                  <a:gd name="connsiteY6" fmla="*/ 1359174 h 3238824"/>
                  <a:gd name="connsiteX7" fmla="*/ 10953821 w 10953821"/>
                  <a:gd name="connsiteY7" fmla="*/ 3238824 h 3238824"/>
                  <a:gd name="connsiteX8" fmla="*/ 9246936 w 10953821"/>
                  <a:gd name="connsiteY8" fmla="*/ 1359174 h 3238824"/>
                  <a:gd name="connsiteX9" fmla="*/ 9542187 w 10953821"/>
                  <a:gd name="connsiteY9" fmla="*/ 1359174 h 3238824"/>
                  <a:gd name="connsiteX10" fmla="*/ 5259237 w 10953821"/>
                  <a:gd name="connsiteY10" fmla="*/ 2 h 3238824"/>
                  <a:gd name="connsiteX0" fmla="*/ 11005772 w 11005772"/>
                  <a:gd name="connsiteY0" fmla="*/ 3238824 h 3238920"/>
                  <a:gd name="connsiteX1" fmla="*/ 9298887 w 11005772"/>
                  <a:gd name="connsiteY1" fmla="*/ 1359174 h 3238920"/>
                  <a:gd name="connsiteX2" fmla="*/ 9594138 w 11005772"/>
                  <a:gd name="connsiteY2" fmla="*/ 1359174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0" fmla="*/ 5746534 w 11005772"/>
                  <a:gd name="connsiteY0" fmla="*/ 11117 h 3238920"/>
                  <a:gd name="connsiteX1" fmla="*/ 922644 w 11005772"/>
                  <a:gd name="connsiteY1" fmla="*/ 3238824 h 3238920"/>
                  <a:gd name="connsiteX2" fmla="*/ 0 w 11005772"/>
                  <a:gd name="connsiteY2" fmla="*/ 2988445 h 3238920"/>
                  <a:gd name="connsiteX3" fmla="*/ 51951 w 11005772"/>
                  <a:gd name="connsiteY3" fmla="*/ 3238824 h 3238920"/>
                  <a:gd name="connsiteX4" fmla="*/ 2818190 w 11005772"/>
                  <a:gd name="connsiteY4" fmla="*/ 387000 h 3238920"/>
                  <a:gd name="connsiteX5" fmla="*/ 5746536 w 11005772"/>
                  <a:gd name="connsiteY5" fmla="*/ 11117 h 3238920"/>
                  <a:gd name="connsiteX6" fmla="*/ 5746534 w 11005772"/>
                  <a:gd name="connsiteY6" fmla="*/ 11117 h 3238920"/>
                  <a:gd name="connsiteX0" fmla="*/ 5746534 w 11005772"/>
                  <a:gd name="connsiteY0" fmla="*/ 11117 h 3238920"/>
                  <a:gd name="connsiteX1" fmla="*/ 931692 w 11005772"/>
                  <a:gd name="connsiteY1" fmla="*/ 2933968 h 3238920"/>
                  <a:gd name="connsiteX2" fmla="*/ 51951 w 11005772"/>
                  <a:gd name="connsiteY2" fmla="*/ 3238824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8" fmla="*/ 9298887 w 11005772"/>
                  <a:gd name="connsiteY8" fmla="*/ 1359174 h 3238920"/>
                  <a:gd name="connsiteX9" fmla="*/ 9594138 w 11005772"/>
                  <a:gd name="connsiteY9" fmla="*/ 1359174 h 3238920"/>
                  <a:gd name="connsiteX10" fmla="*/ 5311188 w 11005772"/>
                  <a:gd name="connsiteY10" fmla="*/ 2 h 3238920"/>
                  <a:gd name="connsiteX0" fmla="*/ 11005772 w 11005772"/>
                  <a:gd name="connsiteY0" fmla="*/ 3238824 h 3238920"/>
                  <a:gd name="connsiteX1" fmla="*/ 9298887 w 11005772"/>
                  <a:gd name="connsiteY1" fmla="*/ 1359174 h 3238920"/>
                  <a:gd name="connsiteX2" fmla="*/ 9594138 w 11005772"/>
                  <a:gd name="connsiteY2" fmla="*/ 1359174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0" fmla="*/ 5746534 w 11005772"/>
                  <a:gd name="connsiteY0" fmla="*/ 11117 h 3238920"/>
                  <a:gd name="connsiteX1" fmla="*/ 922644 w 11005772"/>
                  <a:gd name="connsiteY1" fmla="*/ 3238824 h 3238920"/>
                  <a:gd name="connsiteX2" fmla="*/ 0 w 11005772"/>
                  <a:gd name="connsiteY2" fmla="*/ 2988445 h 3238920"/>
                  <a:gd name="connsiteX3" fmla="*/ 51951 w 11005772"/>
                  <a:gd name="connsiteY3" fmla="*/ 3238824 h 3238920"/>
                  <a:gd name="connsiteX4" fmla="*/ 2818190 w 11005772"/>
                  <a:gd name="connsiteY4" fmla="*/ 387000 h 3238920"/>
                  <a:gd name="connsiteX5" fmla="*/ 5746536 w 11005772"/>
                  <a:gd name="connsiteY5" fmla="*/ 11117 h 3238920"/>
                  <a:gd name="connsiteX6" fmla="*/ 5746534 w 11005772"/>
                  <a:gd name="connsiteY6" fmla="*/ 11117 h 3238920"/>
                  <a:gd name="connsiteX0" fmla="*/ 5746534 w 11005772"/>
                  <a:gd name="connsiteY0" fmla="*/ 11117 h 3238920"/>
                  <a:gd name="connsiteX1" fmla="*/ 931692 w 11005772"/>
                  <a:gd name="connsiteY1" fmla="*/ 2933968 h 3238920"/>
                  <a:gd name="connsiteX2" fmla="*/ 95149 w 11005772"/>
                  <a:gd name="connsiteY2" fmla="*/ 2982326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8" fmla="*/ 9298887 w 11005772"/>
                  <a:gd name="connsiteY8" fmla="*/ 1359174 h 3238920"/>
                  <a:gd name="connsiteX9" fmla="*/ 9594138 w 11005772"/>
                  <a:gd name="connsiteY9" fmla="*/ 1359174 h 3238920"/>
                  <a:gd name="connsiteX10" fmla="*/ 5311188 w 11005772"/>
                  <a:gd name="connsiteY10" fmla="*/ 2 h 3238920"/>
                  <a:gd name="connsiteX0" fmla="*/ 11005772 w 11005772"/>
                  <a:gd name="connsiteY0" fmla="*/ 3238824 h 3238920"/>
                  <a:gd name="connsiteX1" fmla="*/ 9298887 w 11005772"/>
                  <a:gd name="connsiteY1" fmla="*/ 1359174 h 3238920"/>
                  <a:gd name="connsiteX2" fmla="*/ 9594138 w 11005772"/>
                  <a:gd name="connsiteY2" fmla="*/ 1359174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0" fmla="*/ 5746534 w 11005772"/>
                  <a:gd name="connsiteY0" fmla="*/ 11117 h 3238920"/>
                  <a:gd name="connsiteX1" fmla="*/ 922644 w 11005772"/>
                  <a:gd name="connsiteY1" fmla="*/ 3238824 h 3238920"/>
                  <a:gd name="connsiteX2" fmla="*/ 0 w 11005772"/>
                  <a:gd name="connsiteY2" fmla="*/ 2988445 h 3238920"/>
                  <a:gd name="connsiteX3" fmla="*/ 51951 w 11005772"/>
                  <a:gd name="connsiteY3" fmla="*/ 3238824 h 3238920"/>
                  <a:gd name="connsiteX4" fmla="*/ 2818190 w 11005772"/>
                  <a:gd name="connsiteY4" fmla="*/ 387000 h 3238920"/>
                  <a:gd name="connsiteX5" fmla="*/ 5746536 w 11005772"/>
                  <a:gd name="connsiteY5" fmla="*/ 11117 h 3238920"/>
                  <a:gd name="connsiteX6" fmla="*/ 5746534 w 11005772"/>
                  <a:gd name="connsiteY6" fmla="*/ 11117 h 3238920"/>
                  <a:gd name="connsiteX0" fmla="*/ 5746534 w 11005772"/>
                  <a:gd name="connsiteY0" fmla="*/ 11117 h 3238920"/>
                  <a:gd name="connsiteX1" fmla="*/ 924891 w 11005772"/>
                  <a:gd name="connsiteY1" fmla="*/ 2899916 h 3238920"/>
                  <a:gd name="connsiteX2" fmla="*/ 95149 w 11005772"/>
                  <a:gd name="connsiteY2" fmla="*/ 2982326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8" fmla="*/ 9298887 w 11005772"/>
                  <a:gd name="connsiteY8" fmla="*/ 1359174 h 3238920"/>
                  <a:gd name="connsiteX9" fmla="*/ 9594138 w 11005772"/>
                  <a:gd name="connsiteY9" fmla="*/ 1359174 h 3238920"/>
                  <a:gd name="connsiteX10" fmla="*/ 5311188 w 11005772"/>
                  <a:gd name="connsiteY10" fmla="*/ 2 h 3238920"/>
                  <a:gd name="connsiteX0" fmla="*/ 11005772 w 11005772"/>
                  <a:gd name="connsiteY0" fmla="*/ 3238824 h 3238920"/>
                  <a:gd name="connsiteX1" fmla="*/ 9298887 w 11005772"/>
                  <a:gd name="connsiteY1" fmla="*/ 1359174 h 3238920"/>
                  <a:gd name="connsiteX2" fmla="*/ 9594138 w 11005772"/>
                  <a:gd name="connsiteY2" fmla="*/ 1359174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0" fmla="*/ 5746534 w 11005772"/>
                  <a:gd name="connsiteY0" fmla="*/ 11117 h 3238920"/>
                  <a:gd name="connsiteX1" fmla="*/ 922644 w 11005772"/>
                  <a:gd name="connsiteY1" fmla="*/ 3238824 h 3238920"/>
                  <a:gd name="connsiteX2" fmla="*/ 0 w 11005772"/>
                  <a:gd name="connsiteY2" fmla="*/ 2988445 h 3238920"/>
                  <a:gd name="connsiteX3" fmla="*/ 51951 w 11005772"/>
                  <a:gd name="connsiteY3" fmla="*/ 3238824 h 3238920"/>
                  <a:gd name="connsiteX4" fmla="*/ 2818190 w 11005772"/>
                  <a:gd name="connsiteY4" fmla="*/ 387000 h 3238920"/>
                  <a:gd name="connsiteX5" fmla="*/ 5746536 w 11005772"/>
                  <a:gd name="connsiteY5" fmla="*/ 11117 h 3238920"/>
                  <a:gd name="connsiteX6" fmla="*/ 5746534 w 11005772"/>
                  <a:gd name="connsiteY6" fmla="*/ 11117 h 3238920"/>
                  <a:gd name="connsiteX0" fmla="*/ 5746534 w 11005772"/>
                  <a:gd name="connsiteY0" fmla="*/ 11117 h 3238920"/>
                  <a:gd name="connsiteX1" fmla="*/ 918090 w 11005772"/>
                  <a:gd name="connsiteY1" fmla="*/ 2865864 h 3238920"/>
                  <a:gd name="connsiteX2" fmla="*/ 95149 w 11005772"/>
                  <a:gd name="connsiteY2" fmla="*/ 2982326 h 3238920"/>
                  <a:gd name="connsiteX3" fmla="*/ 5311188 w 11005772"/>
                  <a:gd name="connsiteY3" fmla="*/ 2 h 3238920"/>
                  <a:gd name="connsiteX4" fmla="*/ 6181881 w 11005772"/>
                  <a:gd name="connsiteY4" fmla="*/ 2 h 3238920"/>
                  <a:gd name="connsiteX5" fmla="*/ 10464831 w 11005772"/>
                  <a:gd name="connsiteY5" fmla="*/ 1359174 h 3238920"/>
                  <a:gd name="connsiteX6" fmla="*/ 10760082 w 11005772"/>
                  <a:gd name="connsiteY6" fmla="*/ 1359174 h 3238920"/>
                  <a:gd name="connsiteX7" fmla="*/ 11005772 w 11005772"/>
                  <a:gd name="connsiteY7" fmla="*/ 3238824 h 3238920"/>
                  <a:gd name="connsiteX8" fmla="*/ 9298887 w 11005772"/>
                  <a:gd name="connsiteY8" fmla="*/ 1359174 h 3238920"/>
                  <a:gd name="connsiteX9" fmla="*/ 9594138 w 11005772"/>
                  <a:gd name="connsiteY9" fmla="*/ 1359174 h 3238920"/>
                  <a:gd name="connsiteX10" fmla="*/ 5311188 w 11005772"/>
                  <a:gd name="connsiteY10" fmla="*/ 2 h 3238920"/>
                  <a:gd name="connsiteX0" fmla="*/ 11005772 w 11005772"/>
                  <a:gd name="connsiteY0" fmla="*/ 3238824 h 3238824"/>
                  <a:gd name="connsiteX1" fmla="*/ 9298887 w 11005772"/>
                  <a:gd name="connsiteY1" fmla="*/ 1359174 h 3238824"/>
                  <a:gd name="connsiteX2" fmla="*/ 9594138 w 11005772"/>
                  <a:gd name="connsiteY2" fmla="*/ 1359174 h 3238824"/>
                  <a:gd name="connsiteX3" fmla="*/ 5311188 w 11005772"/>
                  <a:gd name="connsiteY3" fmla="*/ 2 h 3238824"/>
                  <a:gd name="connsiteX4" fmla="*/ 6181881 w 11005772"/>
                  <a:gd name="connsiteY4" fmla="*/ 2 h 3238824"/>
                  <a:gd name="connsiteX5" fmla="*/ 10464831 w 11005772"/>
                  <a:gd name="connsiteY5" fmla="*/ 1359174 h 3238824"/>
                  <a:gd name="connsiteX6" fmla="*/ 10760082 w 11005772"/>
                  <a:gd name="connsiteY6" fmla="*/ 1359174 h 3238824"/>
                  <a:gd name="connsiteX7" fmla="*/ 11005772 w 11005772"/>
                  <a:gd name="connsiteY7" fmla="*/ 3238824 h 3238824"/>
                  <a:gd name="connsiteX0" fmla="*/ 5746534 w 11005772"/>
                  <a:gd name="connsiteY0" fmla="*/ 11117 h 3238824"/>
                  <a:gd name="connsiteX1" fmla="*/ 947706 w 11005772"/>
                  <a:gd name="connsiteY1" fmla="*/ 2891524 h 3238824"/>
                  <a:gd name="connsiteX2" fmla="*/ 0 w 11005772"/>
                  <a:gd name="connsiteY2" fmla="*/ 2988445 h 3238824"/>
                  <a:gd name="connsiteX3" fmla="*/ 51951 w 11005772"/>
                  <a:gd name="connsiteY3" fmla="*/ 3238824 h 3238824"/>
                  <a:gd name="connsiteX4" fmla="*/ 2818190 w 11005772"/>
                  <a:gd name="connsiteY4" fmla="*/ 387000 h 3238824"/>
                  <a:gd name="connsiteX5" fmla="*/ 5746536 w 11005772"/>
                  <a:gd name="connsiteY5" fmla="*/ 11117 h 3238824"/>
                  <a:gd name="connsiteX6" fmla="*/ 5746534 w 11005772"/>
                  <a:gd name="connsiteY6" fmla="*/ 11117 h 3238824"/>
                  <a:gd name="connsiteX0" fmla="*/ 5746534 w 11005772"/>
                  <a:gd name="connsiteY0" fmla="*/ 11117 h 3238824"/>
                  <a:gd name="connsiteX1" fmla="*/ 918090 w 11005772"/>
                  <a:gd name="connsiteY1" fmla="*/ 2865864 h 3238824"/>
                  <a:gd name="connsiteX2" fmla="*/ 95149 w 11005772"/>
                  <a:gd name="connsiteY2" fmla="*/ 2982326 h 3238824"/>
                  <a:gd name="connsiteX3" fmla="*/ 5311188 w 11005772"/>
                  <a:gd name="connsiteY3" fmla="*/ 2 h 3238824"/>
                  <a:gd name="connsiteX4" fmla="*/ 6181881 w 11005772"/>
                  <a:gd name="connsiteY4" fmla="*/ 2 h 3238824"/>
                  <a:gd name="connsiteX5" fmla="*/ 10464831 w 11005772"/>
                  <a:gd name="connsiteY5" fmla="*/ 1359174 h 3238824"/>
                  <a:gd name="connsiteX6" fmla="*/ 10760082 w 11005772"/>
                  <a:gd name="connsiteY6" fmla="*/ 1359174 h 3238824"/>
                  <a:gd name="connsiteX7" fmla="*/ 11005772 w 11005772"/>
                  <a:gd name="connsiteY7" fmla="*/ 3238824 h 3238824"/>
                  <a:gd name="connsiteX8" fmla="*/ 9298887 w 11005772"/>
                  <a:gd name="connsiteY8" fmla="*/ 1359174 h 3238824"/>
                  <a:gd name="connsiteX9" fmla="*/ 9594138 w 11005772"/>
                  <a:gd name="connsiteY9" fmla="*/ 1359174 h 3238824"/>
                  <a:gd name="connsiteX10" fmla="*/ 5311188 w 11005772"/>
                  <a:gd name="connsiteY10" fmla="*/ 2 h 3238824"/>
                  <a:gd name="connsiteX0" fmla="*/ 11005772 w 11005772"/>
                  <a:gd name="connsiteY0" fmla="*/ 3238824 h 3238824"/>
                  <a:gd name="connsiteX1" fmla="*/ 9298887 w 11005772"/>
                  <a:gd name="connsiteY1" fmla="*/ 1359174 h 3238824"/>
                  <a:gd name="connsiteX2" fmla="*/ 9594138 w 11005772"/>
                  <a:gd name="connsiteY2" fmla="*/ 1359174 h 3238824"/>
                  <a:gd name="connsiteX3" fmla="*/ 5311188 w 11005772"/>
                  <a:gd name="connsiteY3" fmla="*/ 2 h 3238824"/>
                  <a:gd name="connsiteX4" fmla="*/ 6181881 w 11005772"/>
                  <a:gd name="connsiteY4" fmla="*/ 2 h 3238824"/>
                  <a:gd name="connsiteX5" fmla="*/ 10464831 w 11005772"/>
                  <a:gd name="connsiteY5" fmla="*/ 1359174 h 3238824"/>
                  <a:gd name="connsiteX6" fmla="*/ 10760082 w 11005772"/>
                  <a:gd name="connsiteY6" fmla="*/ 1359174 h 3238824"/>
                  <a:gd name="connsiteX7" fmla="*/ 11005772 w 11005772"/>
                  <a:gd name="connsiteY7" fmla="*/ 3238824 h 3238824"/>
                  <a:gd name="connsiteX0" fmla="*/ 5746534 w 11005772"/>
                  <a:gd name="connsiteY0" fmla="*/ 11117 h 3238824"/>
                  <a:gd name="connsiteX1" fmla="*/ 947706 w 11005772"/>
                  <a:gd name="connsiteY1" fmla="*/ 2891524 h 3238824"/>
                  <a:gd name="connsiteX2" fmla="*/ 0 w 11005772"/>
                  <a:gd name="connsiteY2" fmla="*/ 2988445 h 3238824"/>
                  <a:gd name="connsiteX3" fmla="*/ 226377 w 11005772"/>
                  <a:gd name="connsiteY3" fmla="*/ 2944971 h 3238824"/>
                  <a:gd name="connsiteX4" fmla="*/ 2818190 w 11005772"/>
                  <a:gd name="connsiteY4" fmla="*/ 387000 h 3238824"/>
                  <a:gd name="connsiteX5" fmla="*/ 5746536 w 11005772"/>
                  <a:gd name="connsiteY5" fmla="*/ 11117 h 3238824"/>
                  <a:gd name="connsiteX6" fmla="*/ 5746534 w 11005772"/>
                  <a:gd name="connsiteY6" fmla="*/ 11117 h 3238824"/>
                  <a:gd name="connsiteX0" fmla="*/ 5746534 w 11005772"/>
                  <a:gd name="connsiteY0" fmla="*/ 11117 h 3238824"/>
                  <a:gd name="connsiteX1" fmla="*/ 918090 w 11005772"/>
                  <a:gd name="connsiteY1" fmla="*/ 2865864 h 3238824"/>
                  <a:gd name="connsiteX2" fmla="*/ 95149 w 11005772"/>
                  <a:gd name="connsiteY2" fmla="*/ 2982326 h 3238824"/>
                  <a:gd name="connsiteX3" fmla="*/ 5311188 w 11005772"/>
                  <a:gd name="connsiteY3" fmla="*/ 2 h 3238824"/>
                  <a:gd name="connsiteX4" fmla="*/ 6181881 w 11005772"/>
                  <a:gd name="connsiteY4" fmla="*/ 2 h 3238824"/>
                  <a:gd name="connsiteX5" fmla="*/ 10464831 w 11005772"/>
                  <a:gd name="connsiteY5" fmla="*/ 1359174 h 3238824"/>
                  <a:gd name="connsiteX6" fmla="*/ 10760082 w 11005772"/>
                  <a:gd name="connsiteY6" fmla="*/ 1359174 h 3238824"/>
                  <a:gd name="connsiteX7" fmla="*/ 11005772 w 11005772"/>
                  <a:gd name="connsiteY7" fmla="*/ 3238824 h 3238824"/>
                  <a:gd name="connsiteX8" fmla="*/ 9298887 w 11005772"/>
                  <a:gd name="connsiteY8" fmla="*/ 1359174 h 3238824"/>
                  <a:gd name="connsiteX9" fmla="*/ 9594138 w 11005772"/>
                  <a:gd name="connsiteY9" fmla="*/ 1359174 h 3238824"/>
                  <a:gd name="connsiteX10" fmla="*/ 5311188 w 11005772"/>
                  <a:gd name="connsiteY10" fmla="*/ 2 h 3238824"/>
                  <a:gd name="connsiteX0" fmla="*/ 10910623 w 10910623"/>
                  <a:gd name="connsiteY0" fmla="*/ 3238824 h 3238824"/>
                  <a:gd name="connsiteX1" fmla="*/ 9203738 w 10910623"/>
                  <a:gd name="connsiteY1" fmla="*/ 1359174 h 3238824"/>
                  <a:gd name="connsiteX2" fmla="*/ 9498989 w 10910623"/>
                  <a:gd name="connsiteY2" fmla="*/ 1359174 h 3238824"/>
                  <a:gd name="connsiteX3" fmla="*/ 5216039 w 10910623"/>
                  <a:gd name="connsiteY3" fmla="*/ 2 h 3238824"/>
                  <a:gd name="connsiteX4" fmla="*/ 6086732 w 10910623"/>
                  <a:gd name="connsiteY4" fmla="*/ 2 h 3238824"/>
                  <a:gd name="connsiteX5" fmla="*/ 10369682 w 10910623"/>
                  <a:gd name="connsiteY5" fmla="*/ 1359174 h 3238824"/>
                  <a:gd name="connsiteX6" fmla="*/ 10664933 w 10910623"/>
                  <a:gd name="connsiteY6" fmla="*/ 1359174 h 3238824"/>
                  <a:gd name="connsiteX7" fmla="*/ 10910623 w 10910623"/>
                  <a:gd name="connsiteY7" fmla="*/ 3238824 h 3238824"/>
                  <a:gd name="connsiteX0" fmla="*/ 5651385 w 10910623"/>
                  <a:gd name="connsiteY0" fmla="*/ 11117 h 3238824"/>
                  <a:gd name="connsiteX1" fmla="*/ 852557 w 10910623"/>
                  <a:gd name="connsiteY1" fmla="*/ 2891524 h 3238824"/>
                  <a:gd name="connsiteX2" fmla="*/ 115081 w 10910623"/>
                  <a:gd name="connsiteY2" fmla="*/ 2925736 h 3238824"/>
                  <a:gd name="connsiteX3" fmla="*/ 131228 w 10910623"/>
                  <a:gd name="connsiteY3" fmla="*/ 2944971 h 3238824"/>
                  <a:gd name="connsiteX4" fmla="*/ 2723041 w 10910623"/>
                  <a:gd name="connsiteY4" fmla="*/ 387000 h 3238824"/>
                  <a:gd name="connsiteX5" fmla="*/ 5651387 w 10910623"/>
                  <a:gd name="connsiteY5" fmla="*/ 11117 h 3238824"/>
                  <a:gd name="connsiteX6" fmla="*/ 5651385 w 10910623"/>
                  <a:gd name="connsiteY6" fmla="*/ 11117 h 3238824"/>
                  <a:gd name="connsiteX0" fmla="*/ 5651385 w 10910623"/>
                  <a:gd name="connsiteY0" fmla="*/ 11117 h 3238824"/>
                  <a:gd name="connsiteX1" fmla="*/ 822941 w 10910623"/>
                  <a:gd name="connsiteY1" fmla="*/ 2865864 h 3238824"/>
                  <a:gd name="connsiteX2" fmla="*/ 0 w 10910623"/>
                  <a:gd name="connsiteY2" fmla="*/ 2982326 h 3238824"/>
                  <a:gd name="connsiteX3" fmla="*/ 5216039 w 10910623"/>
                  <a:gd name="connsiteY3" fmla="*/ 2 h 3238824"/>
                  <a:gd name="connsiteX4" fmla="*/ 6086732 w 10910623"/>
                  <a:gd name="connsiteY4" fmla="*/ 2 h 3238824"/>
                  <a:gd name="connsiteX5" fmla="*/ 10369682 w 10910623"/>
                  <a:gd name="connsiteY5" fmla="*/ 1359174 h 3238824"/>
                  <a:gd name="connsiteX6" fmla="*/ 10664933 w 10910623"/>
                  <a:gd name="connsiteY6" fmla="*/ 1359174 h 3238824"/>
                  <a:gd name="connsiteX7" fmla="*/ 10910623 w 10910623"/>
                  <a:gd name="connsiteY7" fmla="*/ 3238824 h 3238824"/>
                  <a:gd name="connsiteX8" fmla="*/ 9203738 w 10910623"/>
                  <a:gd name="connsiteY8" fmla="*/ 1359174 h 3238824"/>
                  <a:gd name="connsiteX9" fmla="*/ 9498989 w 10910623"/>
                  <a:gd name="connsiteY9" fmla="*/ 1359174 h 3238824"/>
                  <a:gd name="connsiteX10" fmla="*/ 5216039 w 10910623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37476 w 10795542"/>
                  <a:gd name="connsiteY1" fmla="*/ 2891524 h 3238824"/>
                  <a:gd name="connsiteX2" fmla="*/ 0 w 10795542"/>
                  <a:gd name="connsiteY2" fmla="*/ 2925736 h 3238824"/>
                  <a:gd name="connsiteX3" fmla="*/ 16147 w 10795542"/>
                  <a:gd name="connsiteY3" fmla="*/ 2944971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707860 w 10795542"/>
                  <a:gd name="connsiteY1" fmla="*/ 2865864 h 3238824"/>
                  <a:gd name="connsiteX2" fmla="*/ 19429 w 10795542"/>
                  <a:gd name="connsiteY2" fmla="*/ 2929559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8" fmla="*/ 9088657 w 10795542"/>
                  <a:gd name="connsiteY8" fmla="*/ 1359174 h 3238824"/>
                  <a:gd name="connsiteX9" fmla="*/ 9383908 w 10795542"/>
                  <a:gd name="connsiteY9" fmla="*/ 1359174 h 3238824"/>
                  <a:gd name="connsiteX10" fmla="*/ 5100958 w 10795542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37476 w 10795542"/>
                  <a:gd name="connsiteY1" fmla="*/ 2891524 h 3238824"/>
                  <a:gd name="connsiteX2" fmla="*/ 0 w 10795542"/>
                  <a:gd name="connsiteY2" fmla="*/ 2925736 h 3238824"/>
                  <a:gd name="connsiteX3" fmla="*/ 16147 w 10795542"/>
                  <a:gd name="connsiteY3" fmla="*/ 2944971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19429 w 10795542"/>
                  <a:gd name="connsiteY2" fmla="*/ 2929559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8" fmla="*/ 9088657 w 10795542"/>
                  <a:gd name="connsiteY8" fmla="*/ 1359174 h 3238824"/>
                  <a:gd name="connsiteX9" fmla="*/ 9383908 w 10795542"/>
                  <a:gd name="connsiteY9" fmla="*/ 1359174 h 3238824"/>
                  <a:gd name="connsiteX10" fmla="*/ 5100958 w 10795542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16147 w 10795542"/>
                  <a:gd name="connsiteY3" fmla="*/ 2944971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19429 w 10795542"/>
                  <a:gd name="connsiteY2" fmla="*/ 2929559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8" fmla="*/ 9088657 w 10795542"/>
                  <a:gd name="connsiteY8" fmla="*/ 1359174 h 3238824"/>
                  <a:gd name="connsiteX9" fmla="*/ 9383908 w 10795542"/>
                  <a:gd name="connsiteY9" fmla="*/ 1359174 h 3238824"/>
                  <a:gd name="connsiteX10" fmla="*/ 5100958 w 10795542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16147 w 10795542"/>
                  <a:gd name="connsiteY3" fmla="*/ 2944971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28405 w 10795542"/>
                  <a:gd name="connsiteY2" fmla="*/ 2896685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8" fmla="*/ 9088657 w 10795542"/>
                  <a:gd name="connsiteY8" fmla="*/ 1359174 h 3238824"/>
                  <a:gd name="connsiteX9" fmla="*/ 9383908 w 10795542"/>
                  <a:gd name="connsiteY9" fmla="*/ 1359174 h 3238824"/>
                  <a:gd name="connsiteX10" fmla="*/ 5100958 w 10795542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38084 w 10795542"/>
                  <a:gd name="connsiteY3" fmla="*/ 2873246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28405 w 10795542"/>
                  <a:gd name="connsiteY2" fmla="*/ 2896685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8" fmla="*/ 9088657 w 10795542"/>
                  <a:gd name="connsiteY8" fmla="*/ 1359174 h 3238824"/>
                  <a:gd name="connsiteX9" fmla="*/ 9383908 w 10795542"/>
                  <a:gd name="connsiteY9" fmla="*/ 1359174 h 3238824"/>
                  <a:gd name="connsiteX10" fmla="*/ 5100958 w 10795542"/>
                  <a:gd name="connsiteY10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38084 w 10795542"/>
                  <a:gd name="connsiteY3" fmla="*/ 2873246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28405 w 10795542"/>
                  <a:gd name="connsiteY2" fmla="*/ 2896685 h 3238824"/>
                  <a:gd name="connsiteX3" fmla="*/ 2071727 w 10795542"/>
                  <a:gd name="connsiteY3" fmla="*/ 644159 h 3238824"/>
                  <a:gd name="connsiteX4" fmla="*/ 5100958 w 10795542"/>
                  <a:gd name="connsiteY4" fmla="*/ 2 h 3238824"/>
                  <a:gd name="connsiteX5" fmla="*/ 5971651 w 10795542"/>
                  <a:gd name="connsiteY5" fmla="*/ 2 h 3238824"/>
                  <a:gd name="connsiteX6" fmla="*/ 10254601 w 10795542"/>
                  <a:gd name="connsiteY6" fmla="*/ 1359174 h 3238824"/>
                  <a:gd name="connsiteX7" fmla="*/ 10549852 w 10795542"/>
                  <a:gd name="connsiteY7" fmla="*/ 1359174 h 3238824"/>
                  <a:gd name="connsiteX8" fmla="*/ 10795542 w 10795542"/>
                  <a:gd name="connsiteY8" fmla="*/ 3238824 h 3238824"/>
                  <a:gd name="connsiteX9" fmla="*/ 9088657 w 10795542"/>
                  <a:gd name="connsiteY9" fmla="*/ 1359174 h 3238824"/>
                  <a:gd name="connsiteX10" fmla="*/ 9383908 w 10795542"/>
                  <a:gd name="connsiteY10" fmla="*/ 1359174 h 3238824"/>
                  <a:gd name="connsiteX11" fmla="*/ 5100958 w 10795542"/>
                  <a:gd name="connsiteY11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38084 w 10795542"/>
                  <a:gd name="connsiteY3" fmla="*/ 2873246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28405 w 10795542"/>
                  <a:gd name="connsiteY2" fmla="*/ 2896685 h 3238824"/>
                  <a:gd name="connsiteX3" fmla="*/ 1787965 w 10795542"/>
                  <a:gd name="connsiteY3" fmla="*/ 700833 h 3238824"/>
                  <a:gd name="connsiteX4" fmla="*/ 5100958 w 10795542"/>
                  <a:gd name="connsiteY4" fmla="*/ 2 h 3238824"/>
                  <a:gd name="connsiteX5" fmla="*/ 5971651 w 10795542"/>
                  <a:gd name="connsiteY5" fmla="*/ 2 h 3238824"/>
                  <a:gd name="connsiteX6" fmla="*/ 10254601 w 10795542"/>
                  <a:gd name="connsiteY6" fmla="*/ 1359174 h 3238824"/>
                  <a:gd name="connsiteX7" fmla="*/ 10549852 w 10795542"/>
                  <a:gd name="connsiteY7" fmla="*/ 1359174 h 3238824"/>
                  <a:gd name="connsiteX8" fmla="*/ 10795542 w 10795542"/>
                  <a:gd name="connsiteY8" fmla="*/ 3238824 h 3238824"/>
                  <a:gd name="connsiteX9" fmla="*/ 9088657 w 10795542"/>
                  <a:gd name="connsiteY9" fmla="*/ 1359174 h 3238824"/>
                  <a:gd name="connsiteX10" fmla="*/ 9383908 w 10795542"/>
                  <a:gd name="connsiteY10" fmla="*/ 1359174 h 3238824"/>
                  <a:gd name="connsiteX11" fmla="*/ 5100958 w 10795542"/>
                  <a:gd name="connsiteY11" fmla="*/ 2 h 3238824"/>
                  <a:gd name="connsiteX0" fmla="*/ 10795542 w 10795542"/>
                  <a:gd name="connsiteY0" fmla="*/ 3238824 h 3238824"/>
                  <a:gd name="connsiteX1" fmla="*/ 9088657 w 10795542"/>
                  <a:gd name="connsiteY1" fmla="*/ 1359174 h 3238824"/>
                  <a:gd name="connsiteX2" fmla="*/ 9383908 w 10795542"/>
                  <a:gd name="connsiteY2" fmla="*/ 1359174 h 3238824"/>
                  <a:gd name="connsiteX3" fmla="*/ 5100958 w 10795542"/>
                  <a:gd name="connsiteY3" fmla="*/ 2 h 3238824"/>
                  <a:gd name="connsiteX4" fmla="*/ 5971651 w 10795542"/>
                  <a:gd name="connsiteY4" fmla="*/ 2 h 3238824"/>
                  <a:gd name="connsiteX5" fmla="*/ 10254601 w 10795542"/>
                  <a:gd name="connsiteY5" fmla="*/ 1359174 h 3238824"/>
                  <a:gd name="connsiteX6" fmla="*/ 10549852 w 10795542"/>
                  <a:gd name="connsiteY6" fmla="*/ 1359174 h 3238824"/>
                  <a:gd name="connsiteX7" fmla="*/ 10795542 w 10795542"/>
                  <a:gd name="connsiteY7" fmla="*/ 3238824 h 3238824"/>
                  <a:gd name="connsiteX0" fmla="*/ 5536304 w 10795542"/>
                  <a:gd name="connsiteY0" fmla="*/ 11117 h 3238824"/>
                  <a:gd name="connsiteX1" fmla="*/ 703621 w 10795542"/>
                  <a:gd name="connsiteY1" fmla="*/ 2825761 h 3238824"/>
                  <a:gd name="connsiteX2" fmla="*/ 0 w 10795542"/>
                  <a:gd name="connsiteY2" fmla="*/ 2925736 h 3238824"/>
                  <a:gd name="connsiteX3" fmla="*/ 38084 w 10795542"/>
                  <a:gd name="connsiteY3" fmla="*/ 2873246 h 3238824"/>
                  <a:gd name="connsiteX4" fmla="*/ 2607960 w 10795542"/>
                  <a:gd name="connsiteY4" fmla="*/ 387000 h 3238824"/>
                  <a:gd name="connsiteX5" fmla="*/ 5536306 w 10795542"/>
                  <a:gd name="connsiteY5" fmla="*/ 11117 h 3238824"/>
                  <a:gd name="connsiteX6" fmla="*/ 5536304 w 10795542"/>
                  <a:gd name="connsiteY6" fmla="*/ 11117 h 3238824"/>
                  <a:gd name="connsiteX0" fmla="*/ 5536304 w 10795542"/>
                  <a:gd name="connsiteY0" fmla="*/ 11117 h 3238824"/>
                  <a:gd name="connsiteX1" fmla="*/ 677984 w 10795542"/>
                  <a:gd name="connsiteY1" fmla="*/ 2820028 h 3238824"/>
                  <a:gd name="connsiteX2" fmla="*/ 28405 w 10795542"/>
                  <a:gd name="connsiteY2" fmla="*/ 2896685 h 3238824"/>
                  <a:gd name="connsiteX3" fmla="*/ 1787965 w 10795542"/>
                  <a:gd name="connsiteY3" fmla="*/ 700833 h 3238824"/>
                  <a:gd name="connsiteX4" fmla="*/ 5100958 w 10795542"/>
                  <a:gd name="connsiteY4" fmla="*/ 2 h 3238824"/>
                  <a:gd name="connsiteX5" fmla="*/ 5971651 w 10795542"/>
                  <a:gd name="connsiteY5" fmla="*/ 2 h 3238824"/>
                  <a:gd name="connsiteX6" fmla="*/ 10254601 w 10795542"/>
                  <a:gd name="connsiteY6" fmla="*/ 1359174 h 3238824"/>
                  <a:gd name="connsiteX7" fmla="*/ 10549852 w 10795542"/>
                  <a:gd name="connsiteY7" fmla="*/ 1359174 h 3238824"/>
                  <a:gd name="connsiteX8" fmla="*/ 10795542 w 10795542"/>
                  <a:gd name="connsiteY8" fmla="*/ 3238824 h 3238824"/>
                  <a:gd name="connsiteX9" fmla="*/ 9088657 w 10795542"/>
                  <a:gd name="connsiteY9" fmla="*/ 1359174 h 3238824"/>
                  <a:gd name="connsiteX10" fmla="*/ 9383908 w 10795542"/>
                  <a:gd name="connsiteY10" fmla="*/ 1359174 h 3238824"/>
                  <a:gd name="connsiteX11" fmla="*/ 5100958 w 10795542"/>
                  <a:gd name="connsiteY11" fmla="*/ 2 h 323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795542" h="3238824" stroke="0" extrusionOk="0">
                    <a:moveTo>
                      <a:pt x="10795542" y="3238824"/>
                    </a:moveTo>
                    <a:lnTo>
                      <a:pt x="9088657" y="1359174"/>
                    </a:lnTo>
                    <a:lnTo>
                      <a:pt x="9383908" y="1359174"/>
                    </a:lnTo>
                    <a:cubicBezTo>
                      <a:pt x="8397022" y="506345"/>
                      <a:pt x="6801459" y="2"/>
                      <a:pt x="5100958" y="2"/>
                    </a:cubicBezTo>
                    <a:lnTo>
                      <a:pt x="5971651" y="2"/>
                    </a:lnTo>
                    <a:cubicBezTo>
                      <a:pt x="7672153" y="2"/>
                      <a:pt x="9267715" y="506346"/>
                      <a:pt x="10254601" y="1359174"/>
                    </a:cubicBezTo>
                    <a:lnTo>
                      <a:pt x="10549852" y="1359174"/>
                    </a:lnTo>
                    <a:lnTo>
                      <a:pt x="10795542" y="3238824"/>
                    </a:lnTo>
                    <a:close/>
                  </a:path>
                  <a:path w="10795542" h="3238824" fill="darkenLess" stroke="0" extrusionOk="0">
                    <a:moveTo>
                      <a:pt x="5536304" y="11117"/>
                    </a:moveTo>
                    <a:cubicBezTo>
                      <a:pt x="2809881" y="150581"/>
                      <a:pt x="703621" y="1140952"/>
                      <a:pt x="703621" y="2825761"/>
                    </a:cubicBezTo>
                    <a:cubicBezTo>
                      <a:pt x="441449" y="2831599"/>
                      <a:pt x="262172" y="2919898"/>
                      <a:pt x="0" y="2925736"/>
                    </a:cubicBezTo>
                    <a:lnTo>
                      <a:pt x="38084" y="2873246"/>
                    </a:lnTo>
                    <a:cubicBezTo>
                      <a:pt x="38084" y="1681639"/>
                      <a:pt x="904216" y="951849"/>
                      <a:pt x="2607960" y="387000"/>
                    </a:cubicBezTo>
                    <a:cubicBezTo>
                      <a:pt x="3504420" y="89793"/>
                      <a:pt x="4521688" y="-40784"/>
                      <a:pt x="5536306" y="11117"/>
                    </a:cubicBezTo>
                    <a:lnTo>
                      <a:pt x="5536304" y="11117"/>
                    </a:lnTo>
                    <a:close/>
                  </a:path>
                  <a:path w="10795542" h="3238824" fill="none" extrusionOk="0">
                    <a:moveTo>
                      <a:pt x="5536304" y="11117"/>
                    </a:moveTo>
                    <a:cubicBezTo>
                      <a:pt x="2809881" y="150581"/>
                      <a:pt x="677984" y="1135219"/>
                      <a:pt x="677984" y="2820028"/>
                    </a:cubicBezTo>
                    <a:cubicBezTo>
                      <a:pt x="387753" y="2820028"/>
                      <a:pt x="318636" y="2896685"/>
                      <a:pt x="28405" y="2896685"/>
                    </a:cubicBezTo>
                    <a:cubicBezTo>
                      <a:pt x="244811" y="2513606"/>
                      <a:pt x="622506" y="1058679"/>
                      <a:pt x="1787965" y="700833"/>
                    </a:cubicBezTo>
                    <a:cubicBezTo>
                      <a:pt x="2633391" y="218053"/>
                      <a:pt x="4435086" y="86927"/>
                      <a:pt x="5100958" y="2"/>
                    </a:cubicBezTo>
                    <a:lnTo>
                      <a:pt x="5971651" y="2"/>
                    </a:lnTo>
                    <a:cubicBezTo>
                      <a:pt x="7672153" y="2"/>
                      <a:pt x="9267715" y="506346"/>
                      <a:pt x="10254601" y="1359174"/>
                    </a:cubicBezTo>
                    <a:lnTo>
                      <a:pt x="10549852" y="1359174"/>
                    </a:lnTo>
                    <a:lnTo>
                      <a:pt x="10795542" y="3238824"/>
                    </a:lnTo>
                    <a:lnTo>
                      <a:pt x="9088657" y="1359174"/>
                    </a:lnTo>
                    <a:lnTo>
                      <a:pt x="9383908" y="1359174"/>
                    </a:lnTo>
                    <a:cubicBezTo>
                      <a:pt x="8397022" y="506345"/>
                      <a:pt x="6801459" y="2"/>
                      <a:pt x="5100958" y="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Ellipse 281"/>
              <p:cNvSpPr/>
              <p:nvPr/>
            </p:nvSpPr>
            <p:spPr>
              <a:xfrm>
                <a:off x="9266909" y="16316444"/>
                <a:ext cx="21259591" cy="13095357"/>
              </a:xfrm>
              <a:custGeom>
                <a:avLst/>
                <a:gdLst>
                  <a:gd name="connsiteX0" fmla="*/ 0 w 15197050"/>
                  <a:gd name="connsiteY0" fmla="*/ 4191394 h 8382788"/>
                  <a:gd name="connsiteX1" fmla="*/ 7598525 w 15197050"/>
                  <a:gd name="connsiteY1" fmla="*/ 0 h 8382788"/>
                  <a:gd name="connsiteX2" fmla="*/ 15197050 w 15197050"/>
                  <a:gd name="connsiteY2" fmla="*/ 4191394 h 8382788"/>
                  <a:gd name="connsiteX3" fmla="*/ 7598525 w 15197050"/>
                  <a:gd name="connsiteY3" fmla="*/ 8382788 h 8382788"/>
                  <a:gd name="connsiteX4" fmla="*/ 0 w 15197050"/>
                  <a:gd name="connsiteY4" fmla="*/ 4191394 h 8382788"/>
                  <a:gd name="connsiteX0" fmla="*/ 0 w 14602690"/>
                  <a:gd name="connsiteY0" fmla="*/ 4202286 h 8414328"/>
                  <a:gd name="connsiteX1" fmla="*/ 7598525 w 14602690"/>
                  <a:gd name="connsiteY1" fmla="*/ 10892 h 8414328"/>
                  <a:gd name="connsiteX2" fmla="*/ 14602690 w 14602690"/>
                  <a:gd name="connsiteY2" fmla="*/ 5276706 h 8414328"/>
                  <a:gd name="connsiteX3" fmla="*/ 7598525 w 14602690"/>
                  <a:gd name="connsiteY3" fmla="*/ 8393680 h 8414328"/>
                  <a:gd name="connsiteX4" fmla="*/ 0 w 14602690"/>
                  <a:gd name="connsiteY4" fmla="*/ 4202286 h 8414328"/>
                  <a:gd name="connsiteX0" fmla="*/ 54383 w 14657073"/>
                  <a:gd name="connsiteY0" fmla="*/ 3674622 h 7886664"/>
                  <a:gd name="connsiteX1" fmla="*/ 11721988 w 14657073"/>
                  <a:gd name="connsiteY1" fmla="*/ 9008 h 7886664"/>
                  <a:gd name="connsiteX2" fmla="*/ 14657073 w 14657073"/>
                  <a:gd name="connsiteY2" fmla="*/ 4749042 h 7886664"/>
                  <a:gd name="connsiteX3" fmla="*/ 7652908 w 14657073"/>
                  <a:gd name="connsiteY3" fmla="*/ 7866016 h 7886664"/>
                  <a:gd name="connsiteX4" fmla="*/ 54383 w 14657073"/>
                  <a:gd name="connsiteY4" fmla="*/ 3674622 h 7886664"/>
                  <a:gd name="connsiteX0" fmla="*/ 62404 w 13682114"/>
                  <a:gd name="connsiteY0" fmla="*/ 1272508 h 8333935"/>
                  <a:gd name="connsiteX1" fmla="*/ 10747029 w 13682114"/>
                  <a:gd name="connsiteY1" fmla="*/ 327234 h 8333935"/>
                  <a:gd name="connsiteX2" fmla="*/ 13682114 w 13682114"/>
                  <a:gd name="connsiteY2" fmla="*/ 5067268 h 8333935"/>
                  <a:gd name="connsiteX3" fmla="*/ 6677949 w 13682114"/>
                  <a:gd name="connsiteY3" fmla="*/ 8184242 h 8333935"/>
                  <a:gd name="connsiteX4" fmla="*/ 62404 w 13682114"/>
                  <a:gd name="connsiteY4" fmla="*/ 1272508 h 8333935"/>
                  <a:gd name="connsiteX0" fmla="*/ 298877 w 13918587"/>
                  <a:gd name="connsiteY0" fmla="*/ 1274272 h 8378328"/>
                  <a:gd name="connsiteX1" fmla="*/ 10983502 w 13918587"/>
                  <a:gd name="connsiteY1" fmla="*/ 328998 h 8378328"/>
                  <a:gd name="connsiteX2" fmla="*/ 13918587 w 13918587"/>
                  <a:gd name="connsiteY2" fmla="*/ 5069032 h 8378328"/>
                  <a:gd name="connsiteX3" fmla="*/ 3919762 w 13918587"/>
                  <a:gd name="connsiteY3" fmla="*/ 8231726 h 8378328"/>
                  <a:gd name="connsiteX4" fmla="*/ 298877 w 13918587"/>
                  <a:gd name="connsiteY4" fmla="*/ 1274272 h 8378328"/>
                  <a:gd name="connsiteX0" fmla="*/ 296005 w 13687115"/>
                  <a:gd name="connsiteY0" fmla="*/ 1340274 h 8598051"/>
                  <a:gd name="connsiteX1" fmla="*/ 10980630 w 13687115"/>
                  <a:gd name="connsiteY1" fmla="*/ 395000 h 8598051"/>
                  <a:gd name="connsiteX2" fmla="*/ 13687115 w 13687115"/>
                  <a:gd name="connsiteY2" fmla="*/ 6026574 h 8598051"/>
                  <a:gd name="connsiteX3" fmla="*/ 3916890 w 13687115"/>
                  <a:gd name="connsiteY3" fmla="*/ 8297728 h 8598051"/>
                  <a:gd name="connsiteX4" fmla="*/ 296005 w 13687115"/>
                  <a:gd name="connsiteY4" fmla="*/ 1340274 h 8598051"/>
                  <a:gd name="connsiteX0" fmla="*/ 351062 w 13777313"/>
                  <a:gd name="connsiteY0" fmla="*/ 1203665 h 8461442"/>
                  <a:gd name="connsiteX1" fmla="*/ 11950087 w 13777313"/>
                  <a:gd name="connsiteY1" fmla="*/ 441271 h 8461442"/>
                  <a:gd name="connsiteX2" fmla="*/ 13742172 w 13777313"/>
                  <a:gd name="connsiteY2" fmla="*/ 5889965 h 8461442"/>
                  <a:gd name="connsiteX3" fmla="*/ 3971947 w 13777313"/>
                  <a:gd name="connsiteY3" fmla="*/ 8161119 h 8461442"/>
                  <a:gd name="connsiteX4" fmla="*/ 351062 w 13777313"/>
                  <a:gd name="connsiteY4" fmla="*/ 1203665 h 8461442"/>
                  <a:gd name="connsiteX0" fmla="*/ 351062 w 13760164"/>
                  <a:gd name="connsiteY0" fmla="*/ 1274023 h 8531800"/>
                  <a:gd name="connsiteX1" fmla="*/ 11950087 w 13760164"/>
                  <a:gd name="connsiteY1" fmla="*/ 511629 h 8531800"/>
                  <a:gd name="connsiteX2" fmla="*/ 13742172 w 13760164"/>
                  <a:gd name="connsiteY2" fmla="*/ 5960323 h 8531800"/>
                  <a:gd name="connsiteX3" fmla="*/ 3971947 w 13760164"/>
                  <a:gd name="connsiteY3" fmla="*/ 8231477 h 8531800"/>
                  <a:gd name="connsiteX4" fmla="*/ 351062 w 13760164"/>
                  <a:gd name="connsiteY4" fmla="*/ 1274023 h 8531800"/>
                  <a:gd name="connsiteX0" fmla="*/ 388593 w 13345633"/>
                  <a:gd name="connsiteY0" fmla="*/ 1036607 h 8612652"/>
                  <a:gd name="connsiteX1" fmla="*/ 11530418 w 13345633"/>
                  <a:gd name="connsiteY1" fmla="*/ 571393 h 8612652"/>
                  <a:gd name="connsiteX2" fmla="*/ 13322503 w 13345633"/>
                  <a:gd name="connsiteY2" fmla="*/ 6020087 h 8612652"/>
                  <a:gd name="connsiteX3" fmla="*/ 3552278 w 13345633"/>
                  <a:gd name="connsiteY3" fmla="*/ 8291241 h 8612652"/>
                  <a:gd name="connsiteX4" fmla="*/ 388593 w 13345633"/>
                  <a:gd name="connsiteY4" fmla="*/ 1036607 h 8612652"/>
                  <a:gd name="connsiteX0" fmla="*/ 259512 w 13216552"/>
                  <a:gd name="connsiteY0" fmla="*/ 1189501 h 8765546"/>
                  <a:gd name="connsiteX1" fmla="*/ 11401337 w 13216552"/>
                  <a:gd name="connsiteY1" fmla="*/ 724287 h 8765546"/>
                  <a:gd name="connsiteX2" fmla="*/ 13193422 w 13216552"/>
                  <a:gd name="connsiteY2" fmla="*/ 6172981 h 8765546"/>
                  <a:gd name="connsiteX3" fmla="*/ 3423197 w 13216552"/>
                  <a:gd name="connsiteY3" fmla="*/ 8444135 h 8765546"/>
                  <a:gd name="connsiteX4" fmla="*/ 259512 w 13216552"/>
                  <a:gd name="connsiteY4" fmla="*/ 1189501 h 8765546"/>
                  <a:gd name="connsiteX0" fmla="*/ 478197 w 13435237"/>
                  <a:gd name="connsiteY0" fmla="*/ 842341 h 8418386"/>
                  <a:gd name="connsiteX1" fmla="*/ 11620022 w 13435237"/>
                  <a:gd name="connsiteY1" fmla="*/ 377127 h 8418386"/>
                  <a:gd name="connsiteX2" fmla="*/ 13412107 w 13435237"/>
                  <a:gd name="connsiteY2" fmla="*/ 5825821 h 8418386"/>
                  <a:gd name="connsiteX3" fmla="*/ 3641882 w 13435237"/>
                  <a:gd name="connsiteY3" fmla="*/ 8096975 h 8418386"/>
                  <a:gd name="connsiteX4" fmla="*/ 478197 w 13435237"/>
                  <a:gd name="connsiteY4" fmla="*/ 842341 h 8418386"/>
                  <a:gd name="connsiteX0" fmla="*/ 465670 w 13422710"/>
                  <a:gd name="connsiteY0" fmla="*/ 1021736 h 8374665"/>
                  <a:gd name="connsiteX1" fmla="*/ 11607495 w 13422710"/>
                  <a:gd name="connsiteY1" fmla="*/ 556522 h 8374665"/>
                  <a:gd name="connsiteX2" fmla="*/ 13399580 w 13422710"/>
                  <a:gd name="connsiteY2" fmla="*/ 6005216 h 8374665"/>
                  <a:gd name="connsiteX3" fmla="*/ 3217875 w 13422710"/>
                  <a:gd name="connsiteY3" fmla="*/ 8002050 h 8374665"/>
                  <a:gd name="connsiteX4" fmla="*/ 465670 w 13422710"/>
                  <a:gd name="connsiteY4" fmla="*/ 1021736 h 8374665"/>
                  <a:gd name="connsiteX0" fmla="*/ 461461 w 13249776"/>
                  <a:gd name="connsiteY0" fmla="*/ 1021736 h 8374665"/>
                  <a:gd name="connsiteX1" fmla="*/ 11603286 w 13249776"/>
                  <a:gd name="connsiteY1" fmla="*/ 556522 h 8374665"/>
                  <a:gd name="connsiteX2" fmla="*/ 13189631 w 13249776"/>
                  <a:gd name="connsiteY2" fmla="*/ 6005216 h 8374665"/>
                  <a:gd name="connsiteX3" fmla="*/ 3213666 w 13249776"/>
                  <a:gd name="connsiteY3" fmla="*/ 8002050 h 8374665"/>
                  <a:gd name="connsiteX4" fmla="*/ 461461 w 13249776"/>
                  <a:gd name="connsiteY4" fmla="*/ 1021736 h 8374665"/>
                  <a:gd name="connsiteX0" fmla="*/ 461461 w 13249776"/>
                  <a:gd name="connsiteY0" fmla="*/ 1021736 h 8346696"/>
                  <a:gd name="connsiteX1" fmla="*/ 11603286 w 13249776"/>
                  <a:gd name="connsiteY1" fmla="*/ 556522 h 8346696"/>
                  <a:gd name="connsiteX2" fmla="*/ 13189631 w 13249776"/>
                  <a:gd name="connsiteY2" fmla="*/ 6005216 h 8346696"/>
                  <a:gd name="connsiteX3" fmla="*/ 3213666 w 13249776"/>
                  <a:gd name="connsiteY3" fmla="*/ 8002050 h 8346696"/>
                  <a:gd name="connsiteX4" fmla="*/ 461461 w 13249776"/>
                  <a:gd name="connsiteY4" fmla="*/ 1021736 h 8346696"/>
                  <a:gd name="connsiteX0" fmla="*/ 461461 w 13259936"/>
                  <a:gd name="connsiteY0" fmla="*/ 1021736 h 8346696"/>
                  <a:gd name="connsiteX1" fmla="*/ 11603286 w 13259936"/>
                  <a:gd name="connsiteY1" fmla="*/ 556522 h 8346696"/>
                  <a:gd name="connsiteX2" fmla="*/ 13189631 w 13259936"/>
                  <a:gd name="connsiteY2" fmla="*/ 6005216 h 8346696"/>
                  <a:gd name="connsiteX3" fmla="*/ 3213666 w 13259936"/>
                  <a:gd name="connsiteY3" fmla="*/ 8002050 h 8346696"/>
                  <a:gd name="connsiteX4" fmla="*/ 461461 w 13259936"/>
                  <a:gd name="connsiteY4" fmla="*/ 1021736 h 8346696"/>
                  <a:gd name="connsiteX0" fmla="*/ 461461 w 13259936"/>
                  <a:gd name="connsiteY0" fmla="*/ 1021736 h 8314659"/>
                  <a:gd name="connsiteX1" fmla="*/ 11603286 w 13259936"/>
                  <a:gd name="connsiteY1" fmla="*/ 556522 h 8314659"/>
                  <a:gd name="connsiteX2" fmla="*/ 13189631 w 13259936"/>
                  <a:gd name="connsiteY2" fmla="*/ 6005216 h 8314659"/>
                  <a:gd name="connsiteX3" fmla="*/ 3213666 w 13259936"/>
                  <a:gd name="connsiteY3" fmla="*/ 8002050 h 8314659"/>
                  <a:gd name="connsiteX4" fmla="*/ 461461 w 13259936"/>
                  <a:gd name="connsiteY4" fmla="*/ 1021736 h 831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59936" h="8314659">
                    <a:moveTo>
                      <a:pt x="461461" y="1021736"/>
                    </a:moveTo>
                    <a:cubicBezTo>
                      <a:pt x="1859731" y="-219185"/>
                      <a:pt x="9481924" y="-274058"/>
                      <a:pt x="11603286" y="556522"/>
                    </a:cubicBezTo>
                    <a:cubicBezTo>
                      <a:pt x="13724648" y="1387102"/>
                      <a:pt x="13212491" y="1884433"/>
                      <a:pt x="13189631" y="6005216"/>
                    </a:cubicBezTo>
                    <a:cubicBezTo>
                      <a:pt x="13372511" y="7954299"/>
                      <a:pt x="5335028" y="8832630"/>
                      <a:pt x="3213666" y="8002050"/>
                    </a:cubicBezTo>
                    <a:cubicBezTo>
                      <a:pt x="1092304" y="7171470"/>
                      <a:pt x="-936809" y="2262657"/>
                      <a:pt x="461461" y="1021736"/>
                    </a:cubicBezTo>
                    <a:close/>
                  </a:path>
                </a:pathLst>
              </a:custGeom>
              <a:noFill/>
              <a:ln w="76200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4" name="Picture 16" descr="Image associÃ©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657">
              <a:off x="441521" y="18085609"/>
              <a:ext cx="2471644" cy="194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ZoneTexte 29"/>
          <p:cNvSpPr txBox="1"/>
          <p:nvPr/>
        </p:nvSpPr>
        <p:spPr>
          <a:xfrm flipH="1">
            <a:off x="334036" y="1212907"/>
            <a:ext cx="532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Hardware </a:t>
            </a:r>
            <a:r>
              <a:rPr lang="fr-FR" sz="2800" b="1" dirty="0" err="1" smtClean="0"/>
              <a:t>Desgin</a:t>
            </a:r>
            <a:r>
              <a:rPr lang="fr-FR" sz="2800" b="1" dirty="0" smtClean="0"/>
              <a:t> Smart Camera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0111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IoT LoRa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18</a:t>
            </a:fld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711345" y="2296101"/>
            <a:ext cx="4928238" cy="2952482"/>
            <a:chOff x="3001712" y="1583418"/>
            <a:chExt cx="6842943" cy="3846378"/>
          </a:xfrm>
        </p:grpSpPr>
        <p:pic>
          <p:nvPicPr>
            <p:cNvPr id="5" name="Image 4" descr="https://scontent-cdg2-1.xx.fbcdn.net/v/t1.15752-9/50658240_2269920949998235_5531241784971100160_n.png?_nc_cat=108&amp;_nc_ht=scontent-cdg2-1.xx&amp;oh=5aeb83d0ec71aa0247bea81759064742&amp;oe=5CF33838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32"/>
            <a:stretch/>
          </p:blipFill>
          <p:spPr bwMode="auto">
            <a:xfrm>
              <a:off x="3001712" y="1583418"/>
              <a:ext cx="3162299" cy="33909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6" name="Groupe 5"/>
            <p:cNvGrpSpPr/>
            <p:nvPr/>
          </p:nvGrpSpPr>
          <p:grpSpPr>
            <a:xfrm>
              <a:off x="6376646" y="2854483"/>
              <a:ext cx="3468009" cy="2314969"/>
              <a:chOff x="5548776" y="3549844"/>
              <a:chExt cx="2714272" cy="1760844"/>
            </a:xfrm>
          </p:grpSpPr>
          <p:pic>
            <p:nvPicPr>
              <p:cNvPr id="7" name="Image 6" descr="C:\Users\Zakaria\Downloads\Pmod_LoRa_Page_Accueil.jp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08663" flipH="1">
                <a:off x="6026584" y="3074223"/>
                <a:ext cx="1760844" cy="27120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4" descr="RÃ©sultat de recherche d'images pour &quot;LoRa&quot;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8776" y="3636258"/>
                <a:ext cx="710316" cy="710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Zone de texte 17"/>
            <p:cNvSpPr txBox="1"/>
            <p:nvPr/>
          </p:nvSpPr>
          <p:spPr>
            <a:xfrm>
              <a:off x="3405310" y="4973956"/>
              <a:ext cx="2183325" cy="24593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fr-FR" sz="900" i="1" dirty="0" smtClean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IP Block Design  of PMOD LORA for ZYBO Z7</a:t>
              </a:r>
            </a:p>
          </p:txBody>
        </p:sp>
        <p:sp>
          <p:nvSpPr>
            <p:cNvPr id="10" name="Zone de texte 17"/>
            <p:cNvSpPr txBox="1"/>
            <p:nvPr/>
          </p:nvSpPr>
          <p:spPr>
            <a:xfrm>
              <a:off x="7388912" y="5183866"/>
              <a:ext cx="2183325" cy="24593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fr-FR" sz="900" i="1" dirty="0" smtClean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Pmod LoRa par Paul LELOUP.2019</a:t>
              </a:r>
            </a:p>
          </p:txBody>
        </p:sp>
      </p:grpSp>
      <p:sp>
        <p:nvSpPr>
          <p:cNvPr id="12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4186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SmART</a:t>
            </a:r>
            <a:r>
              <a:rPr lang="fr-FR" dirty="0" smtClean="0"/>
              <a:t> GATEWAY : LORA DEVICE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 flipH="1">
            <a:off x="334036" y="1212907"/>
            <a:ext cx="532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IP Design for LoRa Transceiver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7032104" y="2362608"/>
            <a:ext cx="4248472" cy="3154624"/>
            <a:chOff x="0" y="0"/>
            <a:chExt cx="2975610" cy="2054226"/>
          </a:xfrm>
        </p:grpSpPr>
        <p:sp>
          <p:nvSpPr>
            <p:cNvPr id="16" name="Zone de texte 17"/>
            <p:cNvSpPr txBox="1"/>
            <p:nvPr/>
          </p:nvSpPr>
          <p:spPr>
            <a:xfrm>
              <a:off x="142875" y="1781176"/>
              <a:ext cx="2768600" cy="27305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900" i="1" dirty="0" smtClean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Respective </a:t>
              </a:r>
              <a:r>
                <a:rPr lang="en-US" sz="900" i="1" dirty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advantages of </a:t>
              </a:r>
              <a:r>
                <a:rPr lang="en-US" sz="900" i="1" dirty="0" err="1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Sigfox</a:t>
              </a:r>
              <a:r>
                <a:rPr lang="en-US" sz="900" i="1" dirty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LoRa, and NB-IoT in terms of </a:t>
              </a:r>
              <a:r>
                <a:rPr lang="en-US" sz="900" i="1" dirty="0" smtClean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IoT factors. [1]</a:t>
              </a:r>
              <a:endParaRPr lang="fr-FR" sz="9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Image 16" descr="https://ars.els-cdn.com/content/image/1-s2.0-S2405959517302953-gr4_lrg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610" cy="1628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755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DISCUSSIONs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sp>
        <p:nvSpPr>
          <p:cNvPr id="10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11</a:t>
            </a:r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="" xmlns:a16="http://schemas.microsoft.com/office/drawing/2014/main" id="{22C389DC-432A-4DFC-BA8B-F0E9810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340768"/>
            <a:ext cx="9915142" cy="4203545"/>
          </a:xfrm>
        </p:spPr>
        <p:txBody>
          <a:bodyPr anchor="t">
            <a:normAutofit/>
          </a:bodyPr>
          <a:lstStyle/>
          <a:p>
            <a:pPr algn="just"/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encountered</a:t>
            </a:r>
            <a:r>
              <a:rPr lang="fr-FR" dirty="0" smtClean="0"/>
              <a:t>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err="1" smtClean="0"/>
              <a:t>Some</a:t>
            </a:r>
            <a:r>
              <a:rPr lang="fr-FR" b="0" dirty="0" smtClean="0"/>
              <a:t> Fail in </a:t>
            </a:r>
            <a:r>
              <a:rPr lang="fr-FR" b="0" dirty="0" err="1" smtClean="0"/>
              <a:t>electronics</a:t>
            </a:r>
            <a:r>
              <a:rPr lang="fr-FR" b="0" dirty="0" smtClean="0"/>
              <a:t> </a:t>
            </a:r>
            <a:r>
              <a:rPr lang="fr-FR" b="0" dirty="0" err="1" smtClean="0"/>
              <a:t>cards</a:t>
            </a:r>
            <a:endParaRPr lang="fr-FR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err="1" smtClean="0"/>
              <a:t>Using</a:t>
            </a:r>
            <a:r>
              <a:rPr lang="fr-FR" b="0" dirty="0" smtClean="0"/>
              <a:t> </a:t>
            </a:r>
            <a:r>
              <a:rPr lang="fr-FR" b="0" dirty="0" err="1" smtClean="0"/>
              <a:t>Both</a:t>
            </a:r>
            <a:r>
              <a:rPr lang="fr-FR" b="0" dirty="0" smtClean="0"/>
              <a:t> Cortex A9 </a:t>
            </a:r>
            <a:r>
              <a:rPr lang="fr-FR" b="0" dirty="0" err="1" smtClean="0"/>
              <a:t>Cores</a:t>
            </a:r>
            <a:r>
              <a:rPr lang="fr-FR" b="0" dirty="0" smtClean="0"/>
              <a:t> of the ZYNQ </a:t>
            </a:r>
            <a:r>
              <a:rPr lang="fr-FR" b="0" dirty="0" err="1" smtClean="0"/>
              <a:t>with</a:t>
            </a:r>
            <a:r>
              <a:rPr lang="fr-FR" b="0" dirty="0" smtClean="0"/>
              <a:t> an AMP mode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smtClean="0"/>
              <a:t>Configuration of the Semtech </a:t>
            </a:r>
            <a:r>
              <a:rPr lang="fr-FR" b="0" dirty="0"/>
              <a:t>RF-LoRa-868-SO</a:t>
            </a:r>
            <a:endParaRPr lang="fr-FR" b="0" dirty="0" smtClean="0"/>
          </a:p>
          <a:p>
            <a:pPr algn="just"/>
            <a:r>
              <a:rPr lang="fr-FR" dirty="0" err="1" smtClean="0"/>
              <a:t>Enrigeenring</a:t>
            </a:r>
            <a:r>
              <a:rPr lang="fr-FR" dirty="0" smtClean="0"/>
              <a:t> </a:t>
            </a:r>
            <a:r>
              <a:rPr lang="fr-FR" dirty="0" err="1" smtClean="0"/>
              <a:t>Resources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err="1" smtClean="0"/>
              <a:t>Electronic</a:t>
            </a:r>
            <a:r>
              <a:rPr lang="fr-FR" b="0" dirty="0" smtClean="0"/>
              <a:t> </a:t>
            </a:r>
            <a:r>
              <a:rPr lang="fr-FR" b="0" dirty="0" err="1" smtClean="0"/>
              <a:t>card</a:t>
            </a:r>
            <a:r>
              <a:rPr lang="fr-FR" b="0" dirty="0" smtClean="0"/>
              <a:t> machine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smtClean="0"/>
              <a:t>Computer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0" dirty="0" smtClean="0"/>
              <a:t>Camera, Transceiver modules and Data Image Processing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1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="" xmlns:a16="http://schemas.microsoft.com/office/drawing/2014/main" id="{AF5E7E38-61DE-4C9D-966F-5D5FD208AB9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PRODUCT MARKETING SHEET: </a:t>
            </a:r>
            <a:r>
              <a:rPr lang="fr-FR" dirty="0" err="1" smtClean="0"/>
              <a:t>SmART</a:t>
            </a:r>
            <a:r>
              <a:rPr lang="fr-FR" dirty="0" smtClean="0"/>
              <a:t> SENSOR</a:t>
            </a:r>
            <a:endParaRPr lang="fr-FR" dirty="0"/>
          </a:p>
        </p:txBody>
      </p:sp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379490-EA65-4542-B4FC-E1E59A43DE59}" type="slidenum">
              <a:rPr lang="fr-FR" smtClean="0"/>
              <a:t>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65" y="1104622"/>
            <a:ext cx="5335049" cy="37412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43" y="3954834"/>
            <a:ext cx="3582174" cy="2080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1E768D00-06C9-4D5C-84FD-BB25951DB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20" y="4959393"/>
            <a:ext cx="848987" cy="78883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500B2BFF-B6FD-4C69-B0B9-FF1692DAD4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90" y="5315328"/>
            <a:ext cx="742929" cy="7429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="" xmlns:a16="http://schemas.microsoft.com/office/drawing/2014/main" id="{3D08E79C-3DCA-488F-B9B3-45880EC9F7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99" y="3560025"/>
            <a:ext cx="1058043" cy="10580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="" xmlns:a16="http://schemas.microsoft.com/office/drawing/2014/main" id="{2703A103-6DFC-4E16-B8F8-E2FA76FA51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269">
            <a:off x="6386954" y="3757581"/>
            <a:ext cx="1368054" cy="20379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759" y="1192232"/>
            <a:ext cx="10772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Smart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to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by radio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Temperature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Humidity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Brightness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Localisation, </a:t>
            </a: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Hour</a:t>
            </a:r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</a:p>
          <a:p>
            <a:pPr algn="just"/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8600" y="22977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Radio modules:</a:t>
            </a:r>
            <a:endParaRPr lang="fr-FR" b="1" dirty="0">
              <a:ln w="0"/>
              <a:solidFill>
                <a:srgbClr val="81340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LoRa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(long range≈ 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Km)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Bluetooth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BLE (≈10 m)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8346" y="3429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consumption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all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2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DiSCUSSION</a:t>
            </a:r>
            <a:r>
              <a:rPr lang="fr-FR" dirty="0" smtClean="0"/>
              <a:t> / CONCLUSION</a:t>
            </a:r>
            <a:endParaRPr lang="fr-FR" dirty="0"/>
          </a:p>
        </p:txBody>
      </p:sp>
      <p:sp>
        <p:nvSpPr>
          <p:cNvPr id="9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12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972133" y="1412776"/>
            <a:ext cx="10067155" cy="4248472"/>
            <a:chOff x="-264429" y="2425797"/>
            <a:chExt cx="8954077" cy="3444659"/>
          </a:xfrm>
        </p:grpSpPr>
        <p:grpSp>
          <p:nvGrpSpPr>
            <p:cNvPr id="12" name="Groupe 11"/>
            <p:cNvGrpSpPr/>
            <p:nvPr/>
          </p:nvGrpSpPr>
          <p:grpSpPr>
            <a:xfrm rot="20446025">
              <a:off x="3781737" y="2425797"/>
              <a:ext cx="4907911" cy="2999310"/>
              <a:chOff x="1962078" y="2091241"/>
              <a:chExt cx="5512860" cy="355732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63600">
                <a:off x="2831916" y="1221403"/>
                <a:ext cx="3557320" cy="5296996"/>
              </a:xfrm>
              <a:prstGeom prst="rect">
                <a:avLst/>
              </a:prstGeom>
            </p:spPr>
          </p:pic>
          <p:pic>
            <p:nvPicPr>
              <p:cNvPr id="17" name="Picture 16" descr="Image associÃ©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87637">
                <a:off x="2243048" y="3477784"/>
                <a:ext cx="968216" cy="762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Ã©sultat de recherche d'images pour &quot;bitmap  camera surveillance&quot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742" b="18350"/>
              <a:stretch/>
            </p:blipFill>
            <p:spPr bwMode="auto">
              <a:xfrm rot="2000857" flipH="1">
                <a:off x="6797776" y="4821195"/>
                <a:ext cx="677162" cy="671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RÃ©sultat de recherche d'images pour &quot;clipart  engrenage&quot;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774009">
                <a:off x="4749416" y="2516950"/>
                <a:ext cx="1059227" cy="1164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https://scontent-cdg2-1.xx.fbcdn.net/v/t1.15752-9/s2048x2048/57000781_1985216328251054_4854446430514839552_n.png?_nc_cat=100&amp;_nc_ht=scontent-cdg2-1.xx&amp;oh=37ad05ff5e8acace6af650e3c78fccb3&amp;oe=5D06C80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4429" y="2833764"/>
              <a:ext cx="4048922" cy="303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Image associÃ©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72842" flipH="1">
              <a:off x="2996323" y="3096787"/>
              <a:ext cx="816339" cy="678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770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6356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 dirty="0" smtClean="0"/>
              <a:t>DEMONSTRATION</a:t>
            </a:r>
            <a:endParaRPr lang="fr-FR" sz="6000" dirty="0"/>
          </a:p>
        </p:txBody>
      </p:sp>
      <p:sp>
        <p:nvSpPr>
          <p:cNvPr id="9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67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19/11/2018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IoT LoRa Project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22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7530" y="1210099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LPWAN technologies for large-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Mekki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Eddy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Bajic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Frederic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Chaxel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Fernand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Meyer. 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Nancy, Campus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ZoneTexte 5"/>
          <p:cNvSpPr txBox="1"/>
          <p:nvPr/>
        </p:nvSpPr>
        <p:spPr>
          <a:xfrm flipH="1">
            <a:off x="724493" y="548680"/>
            <a:ext cx="571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Bibliography</a:t>
            </a:r>
            <a:endParaRPr lang="fr-F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4647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="" xmlns:a16="http://schemas.microsoft.com/office/drawing/2014/main" id="{AF5E7E38-61DE-4C9D-966F-5D5FD208AB9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PRODUCT MARKETING SHEET: SMART GATEWAY</a:t>
            </a:r>
            <a:endParaRPr lang="fr-FR" dirty="0"/>
          </a:p>
        </p:txBody>
      </p:sp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379490-EA65-4542-B4FC-E1E59A43DE59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6759" y="1192232"/>
            <a:ext cx="1077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Smart Gateway </a:t>
            </a:r>
            <a:r>
              <a:rPr lang="fr-FR" b="1" dirty="0" err="1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</a:t>
            </a:r>
            <a:r>
              <a:rPr lang="fr-FR" b="1" dirty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Smart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Images, and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all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theses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informations </a:t>
            </a:r>
            <a:r>
              <a:rPr lang="fr-FR" b="1" dirty="0" err="1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through</a:t>
            </a:r>
            <a:r>
              <a:rPr lang="fr-FR" b="1" dirty="0" smtClean="0">
                <a:ln w="0"/>
                <a:solidFill>
                  <a:srgbClr val="8134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large network</a:t>
            </a:r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31868" r="15568" b="5901"/>
          <a:stretch/>
        </p:blipFill>
        <p:spPr>
          <a:xfrm>
            <a:off x="0" y="2248312"/>
            <a:ext cx="8311327" cy="406100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0625205" y="2749726"/>
            <a:ext cx="1363827" cy="552166"/>
            <a:chOff x="627717" y="2012738"/>
            <a:chExt cx="1167270" cy="366289"/>
          </a:xfrm>
        </p:grpSpPr>
        <p:pic>
          <p:nvPicPr>
            <p:cNvPr id="9" name="Picture 4" descr="RÃ©sultat de recherche d'images pour &quot;privacy icon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7717" y="2012738"/>
              <a:ext cx="804147" cy="366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Ã©sultat de recherche d'images pour &quot;piratage icon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7488" y="2012738"/>
              <a:ext cx="307499" cy="307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/>
          <p:cNvSpPr txBox="1"/>
          <p:nvPr/>
        </p:nvSpPr>
        <p:spPr>
          <a:xfrm>
            <a:off x="8311328" y="2348880"/>
            <a:ext cx="3698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Monitors </a:t>
            </a:r>
            <a:r>
              <a:rPr lang="en-US" sz="1200" dirty="0"/>
              <a:t>and </a:t>
            </a:r>
            <a:r>
              <a:rPr lang="en-US" sz="1200" dirty="0" smtClean="0"/>
              <a:t>Informs users </a:t>
            </a:r>
            <a:r>
              <a:rPr lang="en-US" sz="1200" dirty="0"/>
              <a:t>of events that </a:t>
            </a:r>
            <a:r>
              <a:rPr lang="en-US" sz="1200" dirty="0" smtClean="0"/>
              <a:t>happened, </a:t>
            </a:r>
            <a:r>
              <a:rPr lang="en-US" sz="1200" dirty="0"/>
              <a:t>in </a:t>
            </a:r>
            <a:r>
              <a:rPr lang="en-US" sz="1200" b="1" dirty="0"/>
              <a:t>complete confidentiality</a:t>
            </a:r>
            <a:r>
              <a:rPr lang="en-US" sz="12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Practice </a:t>
            </a:r>
            <a:r>
              <a:rPr lang="fr-FR" sz="1200" dirty="0"/>
              <a:t>in </a:t>
            </a:r>
            <a:r>
              <a:rPr lang="fr-FR" sz="1200" b="1" dirty="0" err="1"/>
              <a:t>several</a:t>
            </a:r>
            <a:r>
              <a:rPr lang="fr-FR" sz="1200" dirty="0"/>
              <a:t> </a:t>
            </a:r>
            <a:r>
              <a:rPr lang="fr-FR" sz="1200" dirty="0" smtClean="0"/>
              <a:t>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Ability </a:t>
            </a:r>
            <a:r>
              <a:rPr lang="en-US" sz="1200" dirty="0"/>
              <a:t>to communicate with other Smart Cameras for an even </a:t>
            </a:r>
            <a:r>
              <a:rPr lang="en-US" sz="1200" b="1" dirty="0"/>
              <a:t>higher</a:t>
            </a:r>
            <a:r>
              <a:rPr lang="en-US" sz="1200" dirty="0"/>
              <a:t> level of monitoring and </a:t>
            </a:r>
            <a:r>
              <a:rPr lang="en-US" sz="1200" b="1" dirty="0"/>
              <a:t>security</a:t>
            </a:r>
            <a:r>
              <a:rPr lang="en-US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/>
              <a:t>SoC on the development board facilitates the integration of </a:t>
            </a:r>
            <a:r>
              <a:rPr lang="en-US" sz="1200" b="1" dirty="0"/>
              <a:t>Artificial Intelligence </a:t>
            </a:r>
            <a:r>
              <a:rPr lang="en-US" sz="1200" dirty="0"/>
              <a:t>into the system</a:t>
            </a:r>
            <a:endParaRPr lang="fr-F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/>
              <a:t>Low </a:t>
            </a:r>
            <a:r>
              <a:rPr lang="en-US" sz="1200" b="1" dirty="0"/>
              <a:t>memory</a:t>
            </a:r>
            <a:r>
              <a:rPr lang="en-US" sz="1200" dirty="0"/>
              <a:t> requirement due to internal image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pic>
        <p:nvPicPr>
          <p:cNvPr id="15" name="Picture 8" descr="RÃ©sultat de recherche d'images pour &quot;neural networks icons&quot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9" r="1498" b="16941"/>
          <a:stretch/>
        </p:blipFill>
        <p:spPr bwMode="auto">
          <a:xfrm>
            <a:off x="7880788" y="4725144"/>
            <a:ext cx="861078" cy="5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Ã©sultat de recherche d'images pour &quot;memory icons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65" r="12247"/>
          <a:stretch/>
        </p:blipFill>
        <p:spPr bwMode="auto">
          <a:xfrm>
            <a:off x="11125260" y="5833898"/>
            <a:ext cx="457080" cy="6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2C389DC-432A-4DFC-BA8B-F0E9810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484784"/>
            <a:ext cx="8551099" cy="3541714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Smart </a:t>
            </a:r>
            <a:r>
              <a:rPr lang="fr-FR" dirty="0" err="1" smtClean="0"/>
              <a:t>Sensor</a:t>
            </a:r>
            <a:endParaRPr lang="fr-FR" dirty="0"/>
          </a:p>
          <a:p>
            <a:pPr lvl="1"/>
            <a:r>
              <a:rPr lang="fr-FR" dirty="0" err="1" smtClean="0"/>
              <a:t>Fonctionnalities</a:t>
            </a:r>
            <a:endParaRPr lang="fr-FR" dirty="0"/>
          </a:p>
          <a:p>
            <a:pPr lvl="1"/>
            <a:r>
              <a:rPr lang="fr-FR" dirty="0" smtClean="0"/>
              <a:t>Design : Hardware</a:t>
            </a:r>
            <a:endParaRPr lang="fr-FR" dirty="0"/>
          </a:p>
          <a:p>
            <a:pPr lvl="1"/>
            <a:r>
              <a:rPr lang="fr-FR" dirty="0" smtClean="0"/>
              <a:t>Design : Software</a:t>
            </a:r>
            <a:endParaRPr lang="fr-FR" dirty="0"/>
          </a:p>
          <a:p>
            <a:pPr lvl="1"/>
            <a:r>
              <a:rPr lang="fr-FR" dirty="0" err="1" smtClean="0"/>
              <a:t>Result</a:t>
            </a:r>
            <a:r>
              <a:rPr lang="fr-FR" dirty="0" smtClean="0"/>
              <a:t> : </a:t>
            </a:r>
            <a:r>
              <a:rPr lang="fr-FR" dirty="0" err="1" smtClean="0"/>
              <a:t>Consumption</a:t>
            </a:r>
            <a:r>
              <a:rPr lang="fr-FR" dirty="0" smtClean="0"/>
              <a:t> test</a:t>
            </a:r>
            <a:endParaRPr lang="fr-FR" dirty="0"/>
          </a:p>
          <a:p>
            <a:r>
              <a:rPr lang="fr-FR" dirty="0" smtClean="0"/>
              <a:t>Smart Gateway</a:t>
            </a:r>
          </a:p>
          <a:p>
            <a:pPr lvl="1"/>
            <a:r>
              <a:rPr lang="fr-FR" dirty="0" err="1" smtClean="0"/>
              <a:t>Overview</a:t>
            </a:r>
            <a:endParaRPr lang="fr-FR" dirty="0" smtClean="0"/>
          </a:p>
          <a:p>
            <a:pPr lvl="1"/>
            <a:r>
              <a:rPr lang="fr-FR" dirty="0" smtClean="0"/>
              <a:t>Applications</a:t>
            </a:r>
          </a:p>
          <a:p>
            <a:pPr lvl="1"/>
            <a:r>
              <a:rPr lang="fr-FR" dirty="0" smtClean="0"/>
              <a:t>Component and Global Architecture</a:t>
            </a:r>
          </a:p>
          <a:p>
            <a:pPr lvl="1"/>
            <a:r>
              <a:rPr lang="fr-FR" dirty="0" smtClean="0"/>
              <a:t>Hardware Design of Smart Camera</a:t>
            </a:r>
          </a:p>
          <a:p>
            <a:pPr lvl="1"/>
            <a:r>
              <a:rPr lang="fr-FR" dirty="0" smtClean="0"/>
              <a:t>IP Design for LoRa Transceiver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AF5E7E38-61DE-4C9D-966F-5D5FD208AB9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SUMMARY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992BB72A-5661-431A-B300-3A254E4BE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412776"/>
            <a:ext cx="3995641" cy="1215605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379490-EA65-4542-B4FC-E1E59A43DE59}" type="slidenum">
              <a:rPr lang="fr-FR" smtClean="0"/>
              <a:t>4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6548873" y="3450351"/>
            <a:ext cx="3209054" cy="1917506"/>
            <a:chOff x="1818640" y="1960880"/>
            <a:chExt cx="5506720" cy="2936240"/>
          </a:xfrm>
        </p:grpSpPr>
        <p:pic>
          <p:nvPicPr>
            <p:cNvPr id="10" name="Image 9" descr="https://transformation-digitale.pwc.fr/sites/default/files/architectureiot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"/>
            <a:stretch/>
          </p:blipFill>
          <p:spPr bwMode="auto">
            <a:xfrm>
              <a:off x="1818640" y="1960880"/>
              <a:ext cx="5506720" cy="29362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926" y="4061641"/>
              <a:ext cx="539251" cy="539251"/>
            </a:xfrm>
            <a:prstGeom prst="rect">
              <a:avLst/>
            </a:prstGeom>
          </p:spPr>
        </p:pic>
        <p:pic>
          <p:nvPicPr>
            <p:cNvPr id="15" name="Picture 4" descr="RÃ©sultat de recherche d'images pour &quot;LoRa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188" y="1960880"/>
              <a:ext cx="360237" cy="360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RÃ©sultat de recherche d'images pour &quot;BLE bluetooth&quot;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0" r="28479"/>
            <a:stretch/>
          </p:blipFill>
          <p:spPr bwMode="auto">
            <a:xfrm>
              <a:off x="6104283" y="1980317"/>
              <a:ext cx="205077" cy="23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16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="" xmlns:a16="http://schemas.microsoft.com/office/drawing/2014/main" id="{E2904160-059E-455D-B610-31C1E4A2D116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CONTEXT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591B7E8-8CB2-4288-B99C-AE41CF90C6A9}"/>
              </a:ext>
            </a:extLst>
          </p:cNvPr>
          <p:cNvSpPr txBox="1"/>
          <p:nvPr/>
        </p:nvSpPr>
        <p:spPr>
          <a:xfrm>
            <a:off x="2654287" y="333469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Sensors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9FC5B703-3274-4C1B-8BA0-A912C03374F9}"/>
              </a:ext>
            </a:extLst>
          </p:cNvPr>
          <p:cNvSpPr txBox="1"/>
          <p:nvPr/>
        </p:nvSpPr>
        <p:spPr>
          <a:xfrm>
            <a:off x="7683798" y="2636520"/>
            <a:ext cx="3318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Internet </a:t>
            </a:r>
            <a:r>
              <a:rPr lang="fr-FR" sz="2600" dirty="0" smtClean="0"/>
              <a:t>of </a:t>
            </a:r>
            <a:r>
              <a:rPr lang="fr-FR" sz="2600" dirty="0" err="1" smtClean="0"/>
              <a:t>Things</a:t>
            </a:r>
            <a:r>
              <a:rPr lang="fr-FR" sz="2600" dirty="0" smtClean="0"/>
              <a:t>(IOT</a:t>
            </a:r>
            <a:r>
              <a:rPr lang="fr-FR" sz="26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E1FC0952-50EA-48A0-8339-CB7E91EBCECE}"/>
              </a:ext>
            </a:extLst>
          </p:cNvPr>
          <p:cNvSpPr txBox="1"/>
          <p:nvPr/>
        </p:nvSpPr>
        <p:spPr>
          <a:xfrm>
            <a:off x="2654287" y="1872724"/>
            <a:ext cx="2677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Radio </a:t>
            </a:r>
            <a:r>
              <a:rPr lang="fr-FR" sz="2200" dirty="0" smtClean="0"/>
              <a:t>communication</a:t>
            </a:r>
            <a:endParaRPr lang="fr-FR" sz="2200" dirty="0"/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9C478BA7-BCAA-4500-88DF-BBB21E2E0E9F}"/>
              </a:ext>
            </a:extLst>
          </p:cNvPr>
          <p:cNvSpPr txBox="1"/>
          <p:nvPr/>
        </p:nvSpPr>
        <p:spPr>
          <a:xfrm>
            <a:off x="7395456" y="1702213"/>
            <a:ext cx="39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Industrial</a:t>
            </a:r>
            <a:r>
              <a:rPr lang="fr-FR" dirty="0" smtClean="0"/>
              <a:t> Project of the End of </a:t>
            </a:r>
            <a:r>
              <a:rPr lang="fr-FR" dirty="0" err="1" smtClean="0"/>
              <a:t>Studies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BF6E0216-2FC1-4032-8954-202E2EE6493B}"/>
              </a:ext>
            </a:extLst>
          </p:cNvPr>
          <p:cNvSpPr txBox="1"/>
          <p:nvPr/>
        </p:nvSpPr>
        <p:spPr>
          <a:xfrm>
            <a:off x="4171964" y="2799397"/>
            <a:ext cx="965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Smart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FBCF1BC0-26AD-4346-A264-6B05D107B71C}"/>
              </a:ext>
            </a:extLst>
          </p:cNvPr>
          <p:cNvSpPr txBox="1"/>
          <p:nvPr/>
        </p:nvSpPr>
        <p:spPr>
          <a:xfrm>
            <a:off x="868099" y="4089467"/>
            <a:ext cx="962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Laboratory of Computer Science, Robotics and Microelectronics of Montpellier</a:t>
            </a:r>
            <a:r>
              <a:rPr lang="fr-FR" sz="2000" dirty="0" smtClean="0"/>
              <a:t>(LIRMM</a:t>
            </a:r>
            <a:r>
              <a:rPr lang="fr-FR" sz="2000" dirty="0"/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5BA29D77-581F-4291-A011-05FFF1CEF292}"/>
              </a:ext>
            </a:extLst>
          </p:cNvPr>
          <p:cNvSpPr txBox="1"/>
          <p:nvPr/>
        </p:nvSpPr>
        <p:spPr>
          <a:xfrm>
            <a:off x="4697194" y="2389529"/>
            <a:ext cx="436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French National Centre for Scientific </a:t>
            </a:r>
            <a:r>
              <a:rPr lang="en-US" sz="1400" dirty="0" smtClean="0"/>
              <a:t>Research </a:t>
            </a:r>
            <a:r>
              <a:rPr lang="fr-FR" sz="1400" dirty="0" smtClean="0"/>
              <a:t>(CNRS</a:t>
            </a:r>
            <a:r>
              <a:rPr lang="fr-FR" sz="1400" dirty="0"/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E048D648-C3E7-4310-A169-75F0699E660D}"/>
              </a:ext>
            </a:extLst>
          </p:cNvPr>
          <p:cNvSpPr txBox="1"/>
          <p:nvPr/>
        </p:nvSpPr>
        <p:spPr>
          <a:xfrm>
            <a:off x="6237491" y="4780727"/>
            <a:ext cx="4246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Field-Programmable </a:t>
            </a:r>
            <a:r>
              <a:rPr lang="fr-FR" sz="2000" dirty="0" err="1"/>
              <a:t>Gate</a:t>
            </a:r>
            <a:r>
              <a:rPr lang="fr-FR" sz="2000" dirty="0"/>
              <a:t> </a:t>
            </a:r>
            <a:r>
              <a:rPr lang="fr-FR" sz="2000" dirty="0" err="1"/>
              <a:t>Array</a:t>
            </a:r>
            <a:r>
              <a:rPr lang="fr-FR" sz="2000" dirty="0"/>
              <a:t> (FPGA)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6A7FDD0D-0F46-4D04-97A7-2D9DF87255F1}"/>
              </a:ext>
            </a:extLst>
          </p:cNvPr>
          <p:cNvSpPr txBox="1"/>
          <p:nvPr/>
        </p:nvSpPr>
        <p:spPr>
          <a:xfrm>
            <a:off x="5511927" y="3286405"/>
            <a:ext cx="3767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23,14 </a:t>
            </a:r>
            <a:r>
              <a:rPr lang="fr-FR" sz="2200" dirty="0" smtClean="0"/>
              <a:t>billion </a:t>
            </a:r>
            <a:r>
              <a:rPr lang="fr-FR" sz="2200" dirty="0" err="1" smtClean="0"/>
              <a:t>connected</a:t>
            </a:r>
            <a:r>
              <a:rPr lang="fr-FR" sz="2200" dirty="0" smtClean="0"/>
              <a:t> </a:t>
            </a:r>
            <a:r>
              <a:rPr lang="fr-FR" sz="2200" dirty="0" err="1" smtClean="0"/>
              <a:t>devices</a:t>
            </a:r>
            <a:endParaRPr lang="fr-FR" sz="2200" dirty="0"/>
          </a:p>
        </p:txBody>
      </p:sp>
      <p:sp>
        <p:nvSpPr>
          <p:cNvPr id="27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28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29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75179"/>
            <a:ext cx="2743200" cy="365125"/>
          </a:xfrm>
        </p:spPr>
        <p:txBody>
          <a:bodyPr/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B591B7E8-8CB2-4288-B99C-AE41CF90C6A9}"/>
              </a:ext>
            </a:extLst>
          </p:cNvPr>
          <p:cNvSpPr txBox="1"/>
          <p:nvPr/>
        </p:nvSpPr>
        <p:spPr>
          <a:xfrm>
            <a:off x="3513608" y="4790069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Security</a:t>
            </a:r>
            <a:endParaRPr lang="fr-FR" sz="3200" dirty="0"/>
          </a:p>
        </p:txBody>
      </p:sp>
      <p:sp>
        <p:nvSpPr>
          <p:cNvPr id="2" name="Rectangle 1"/>
          <p:cNvSpPr/>
          <p:nvPr/>
        </p:nvSpPr>
        <p:spPr>
          <a:xfrm>
            <a:off x="584424" y="2466998"/>
            <a:ext cx="2314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 smtClean="0"/>
              <a:t>Confidentiality</a:t>
            </a:r>
            <a:endParaRPr lang="fr-FR" sz="2800" dirty="0"/>
          </a:p>
        </p:txBody>
      </p:sp>
      <p:sp>
        <p:nvSpPr>
          <p:cNvPr id="21" name="Rectangle 20"/>
          <p:cNvSpPr/>
          <p:nvPr/>
        </p:nvSpPr>
        <p:spPr>
          <a:xfrm>
            <a:off x="1141413" y="4697548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IA</a:t>
            </a:r>
            <a:endParaRPr lang="fr-FR" sz="3200" dirty="0"/>
          </a:p>
        </p:txBody>
      </p:sp>
      <p:sp>
        <p:nvSpPr>
          <p:cNvPr id="23" name="Rectangle 22"/>
          <p:cNvSpPr/>
          <p:nvPr/>
        </p:nvSpPr>
        <p:spPr>
          <a:xfrm>
            <a:off x="9960927" y="4233270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Image Processing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9414037" y="5542583"/>
            <a:ext cx="1939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Surveillance</a:t>
            </a:r>
            <a:endParaRPr lang="fr-FR" sz="2800" dirty="0"/>
          </a:p>
        </p:txBody>
      </p:sp>
      <p:sp>
        <p:nvSpPr>
          <p:cNvPr id="25" name="Rectangle 24"/>
          <p:cNvSpPr/>
          <p:nvPr/>
        </p:nvSpPr>
        <p:spPr>
          <a:xfrm>
            <a:off x="5795241" y="5486472"/>
            <a:ext cx="320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Long Rand Low Power Networks</a:t>
            </a:r>
            <a:endParaRPr lang="fr-FR" dirty="0"/>
          </a:p>
        </p:txBody>
      </p:sp>
      <p:sp>
        <p:nvSpPr>
          <p:cNvPr id="26" name="Rectangle 25"/>
          <p:cNvSpPr/>
          <p:nvPr/>
        </p:nvSpPr>
        <p:spPr>
          <a:xfrm>
            <a:off x="9099219" y="3650886"/>
            <a:ext cx="3197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Embedded </a:t>
            </a:r>
            <a:r>
              <a:rPr lang="fr-FR" sz="2800" dirty="0" err="1" smtClean="0"/>
              <a:t>Systemes</a:t>
            </a:r>
            <a:endParaRPr lang="fr-FR" sz="2800" dirty="0"/>
          </a:p>
        </p:txBody>
      </p:sp>
      <p:sp>
        <p:nvSpPr>
          <p:cNvPr id="30" name="Rectangle 29"/>
          <p:cNvSpPr/>
          <p:nvPr/>
        </p:nvSpPr>
        <p:spPr>
          <a:xfrm>
            <a:off x="714525" y="1367749"/>
            <a:ext cx="1939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Surveillance</a:t>
            </a:r>
            <a:endParaRPr lang="fr-FR" sz="2800" dirty="0"/>
          </a:p>
        </p:txBody>
      </p:sp>
      <p:sp>
        <p:nvSpPr>
          <p:cNvPr id="31" name="Rectangle 30"/>
          <p:cNvSpPr/>
          <p:nvPr/>
        </p:nvSpPr>
        <p:spPr>
          <a:xfrm>
            <a:off x="488148" y="5271028"/>
            <a:ext cx="3505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Communication Protocol for IoT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817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7D7305B2-4C9C-44B4-BFCF-71F03CEE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2599"/>
            <a:ext cx="9905999" cy="3541714"/>
          </a:xfrm>
        </p:spPr>
        <p:txBody>
          <a:bodyPr>
            <a:normAutofit/>
          </a:bodyPr>
          <a:lstStyle/>
          <a:p>
            <a:r>
              <a:rPr lang="fr-FR" dirty="0" err="1" smtClean="0"/>
              <a:t>Research</a:t>
            </a:r>
            <a:r>
              <a:rPr lang="fr-FR" dirty="0" smtClean="0"/>
              <a:t> about </a:t>
            </a:r>
            <a:r>
              <a:rPr lang="fr-FR" dirty="0" err="1" smtClean="0"/>
              <a:t>IoT</a:t>
            </a:r>
            <a:endParaRPr lang="fr-FR" dirty="0"/>
          </a:p>
          <a:p>
            <a:r>
              <a:rPr lang="fr-FR" dirty="0" smtClean="0"/>
              <a:t>Prototypes : The </a:t>
            </a:r>
            <a:r>
              <a:rPr lang="fr-FR" dirty="0"/>
              <a:t>Smart Sensor </a:t>
            </a:r>
            <a:r>
              <a:rPr lang="fr-FR" dirty="0" smtClean="0"/>
              <a:t>and The Smart Gateway</a:t>
            </a:r>
            <a:endParaRPr lang="fr-FR" dirty="0"/>
          </a:p>
          <a:p>
            <a:r>
              <a:rPr lang="fr-FR" dirty="0" smtClean="0"/>
              <a:t>Objectives of the </a:t>
            </a:r>
            <a:r>
              <a:rPr lang="fr-FR" dirty="0" err="1" smtClean="0"/>
              <a:t>project</a:t>
            </a:r>
            <a:r>
              <a:rPr lang="fr-FR" dirty="0" smtClean="0"/>
              <a:t>: </a:t>
            </a:r>
            <a:r>
              <a:rPr lang="fr-FR" dirty="0" err="1" smtClean="0"/>
              <a:t>Create</a:t>
            </a:r>
            <a:r>
              <a:rPr lang="fr-FR" dirty="0" smtClean="0"/>
              <a:t> a Smart Gateway and Smart Sensor to </a:t>
            </a:r>
            <a:r>
              <a:rPr lang="fr-FR" dirty="0" err="1" smtClean="0"/>
              <a:t>establish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of Future to </a:t>
            </a:r>
            <a:r>
              <a:rPr lang="fr-FR" dirty="0" err="1" smtClean="0"/>
              <a:t>send</a:t>
            </a:r>
            <a:r>
              <a:rPr lang="fr-FR" dirty="0" smtClean="0"/>
              <a:t>/</a:t>
            </a:r>
            <a:r>
              <a:rPr lang="fr-FR" dirty="0" err="1" smtClean="0"/>
              <a:t>receive</a:t>
            </a:r>
            <a:r>
              <a:rPr lang="fr-FR" dirty="0" smtClean="0"/>
              <a:t> datas. Smart Sensor and Smart Camera.</a:t>
            </a:r>
          </a:p>
          <a:p>
            <a:r>
              <a:rPr lang="fr-FR" dirty="0" smtClean="0"/>
              <a:t>Tools </a:t>
            </a:r>
            <a:r>
              <a:rPr lang="fr-FR" dirty="0" err="1" smtClean="0"/>
              <a:t>Required</a:t>
            </a:r>
            <a:endParaRPr lang="fr-FR" dirty="0" smtClean="0"/>
          </a:p>
          <a:p>
            <a:r>
              <a:rPr lang="fr-FR" dirty="0" err="1" smtClean="0"/>
              <a:t>Differents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r>
              <a:rPr lang="fr-FR" dirty="0" smtClean="0"/>
              <a:t>…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E2904160-059E-455D-B610-31C1E4A2D116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Introduction</a:t>
            </a:r>
          </a:p>
        </p:txBody>
      </p:sp>
      <p:sp>
        <p:nvSpPr>
          <p:cNvPr id="10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2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82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315B5086-FF1D-4FB2-B58E-BC48C56CABAE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SMART SENSOR : </a:t>
            </a:r>
            <a:r>
              <a:rPr lang="fr-FR" dirty="0" smtClean="0"/>
              <a:t>GANTT</a:t>
            </a:r>
            <a:endParaRPr lang="fr-FR" dirty="0"/>
          </a:p>
        </p:txBody>
      </p:sp>
      <p:pic>
        <p:nvPicPr>
          <p:cNvPr id="10" name="Espace réservé du contenu 5">
            <a:extLst>
              <a:ext uri="{FF2B5EF4-FFF2-40B4-BE49-F238E27FC236}">
                <a16:creationId xmlns="" xmlns:a16="http://schemas.microsoft.com/office/drawing/2014/main" id="{AB83AC8D-6245-4AE5-A097-65B7982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r="8514"/>
          <a:stretch/>
        </p:blipFill>
        <p:spPr>
          <a:xfrm>
            <a:off x="3503712" y="1221292"/>
            <a:ext cx="7128792" cy="2681045"/>
          </a:xfrm>
        </p:spPr>
      </p:pic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4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97" y="3975619"/>
            <a:ext cx="7148616" cy="240303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95400" y="170080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Gantt </a:t>
            </a:r>
            <a:r>
              <a:rPr lang="fr-FR" dirty="0" err="1" smtClean="0"/>
              <a:t>Diagram</a:t>
            </a:r>
            <a:r>
              <a:rPr lang="fr-FR" dirty="0" smtClean="0"/>
              <a:t> for Smart Sensor Project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95400" y="4530805"/>
            <a:ext cx="28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Gantt </a:t>
            </a:r>
            <a:r>
              <a:rPr lang="fr-FR" dirty="0" err="1" smtClean="0"/>
              <a:t>Diagram</a:t>
            </a:r>
            <a:r>
              <a:rPr lang="fr-FR" dirty="0" smtClean="0"/>
              <a:t> for Smart Gateway and Camera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72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="" xmlns:a16="http://schemas.microsoft.com/office/drawing/2014/main" id="{315B5086-FF1D-4FB2-B58E-BC48C56CABAE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system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052736"/>
            <a:ext cx="9073008" cy="5150557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80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du contenu 32">
            <a:extLst>
              <a:ext uri="{FF2B5EF4-FFF2-40B4-BE49-F238E27FC236}">
                <a16:creationId xmlns="" xmlns:a16="http://schemas.microsoft.com/office/drawing/2014/main" id="{5614BADC-1F6F-4896-B078-CA4466ACFF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7" y="3726519"/>
            <a:ext cx="2743200" cy="2613106"/>
          </a:xfrm>
        </p:spPr>
      </p:pic>
      <p:sp>
        <p:nvSpPr>
          <p:cNvPr id="7" name="Titre 1">
            <a:extLst>
              <a:ext uri="{FF2B5EF4-FFF2-40B4-BE49-F238E27FC236}">
                <a16:creationId xmlns=""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SMART SENSOR : SENSORS AND RADIOS MODULES</a:t>
            </a:r>
            <a:endParaRPr lang="fr-FR" dirty="0"/>
          </a:p>
        </p:txBody>
      </p:sp>
      <p:sp>
        <p:nvSpPr>
          <p:cNvPr id="23" name="Espace réservé du texte 9">
            <a:extLst>
              <a:ext uri="{FF2B5EF4-FFF2-40B4-BE49-F238E27FC236}">
                <a16:creationId xmlns="" xmlns:a16="http://schemas.microsoft.com/office/drawing/2014/main" id="{4405F5B2-490D-4B25-9BD7-E2E388827221}"/>
              </a:ext>
            </a:extLst>
          </p:cNvPr>
          <p:cNvSpPr txBox="1">
            <a:spLocks/>
          </p:cNvSpPr>
          <p:nvPr/>
        </p:nvSpPr>
        <p:spPr>
          <a:xfrm>
            <a:off x="4692642" y="5427092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err="1" smtClean="0"/>
              <a:t>Brightness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8AE5F3E1-9EA4-4A91-8B8B-2B26801DE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8" y="3846408"/>
            <a:ext cx="1836595" cy="17324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7C6DBE3F-C813-4E03-B8C1-A7EC32B86B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19" y="1430863"/>
            <a:ext cx="2025609" cy="2025609"/>
          </a:xfrm>
          <a:prstGeom prst="rect">
            <a:avLst/>
          </a:prstGeom>
        </p:spPr>
      </p:pic>
      <p:sp>
        <p:nvSpPr>
          <p:cNvPr id="16" name="Espace réservé du texte 9">
            <a:extLst>
              <a:ext uri="{FF2B5EF4-FFF2-40B4-BE49-F238E27FC236}">
                <a16:creationId xmlns="" xmlns:a16="http://schemas.microsoft.com/office/drawing/2014/main" id="{963CFC59-2707-4823-A0DC-08403E26FE34}"/>
              </a:ext>
            </a:extLst>
          </p:cNvPr>
          <p:cNvSpPr txBox="1">
            <a:spLocks/>
          </p:cNvSpPr>
          <p:nvPr/>
        </p:nvSpPr>
        <p:spPr>
          <a:xfrm>
            <a:off x="493664" y="5166866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GPS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A11F542F-CC6C-4F19-B596-6F33319760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68" y="1664765"/>
            <a:ext cx="1836594" cy="1563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EA659234-33AF-4360-8772-669AEC3C4D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41783">
            <a:off x="9130550" y="3531169"/>
            <a:ext cx="2788563" cy="2408305"/>
          </a:xfrm>
          <a:prstGeom prst="rect">
            <a:avLst/>
          </a:prstGeom>
        </p:spPr>
      </p:pic>
      <p:sp>
        <p:nvSpPr>
          <p:cNvPr id="24" name="Espace réservé du texte 9">
            <a:extLst>
              <a:ext uri="{FF2B5EF4-FFF2-40B4-BE49-F238E27FC236}">
                <a16:creationId xmlns="" xmlns:a16="http://schemas.microsoft.com/office/drawing/2014/main" id="{3B111C6A-2C56-4AB4-BCE4-63B773FC909F}"/>
              </a:ext>
            </a:extLst>
          </p:cNvPr>
          <p:cNvSpPr txBox="1">
            <a:spLocks/>
          </p:cNvSpPr>
          <p:nvPr/>
        </p:nvSpPr>
        <p:spPr>
          <a:xfrm>
            <a:off x="411962" y="1227932"/>
            <a:ext cx="2743200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err="1" smtClean="0"/>
              <a:t>Temperature</a:t>
            </a:r>
            <a:r>
              <a:rPr lang="fr-FR" dirty="0" smtClean="0"/>
              <a:t> </a:t>
            </a:r>
            <a:r>
              <a:rPr lang="fr-FR" dirty="0"/>
              <a:t>&amp;</a:t>
            </a:r>
          </a:p>
          <a:p>
            <a:pPr marL="0" indent="0" algn="ctr">
              <a:buNone/>
            </a:pPr>
            <a:r>
              <a:rPr lang="fr-FR" dirty="0" err="1" smtClean="0"/>
              <a:t>Humidity</a:t>
            </a:r>
            <a:endParaRPr lang="fr-FR" dirty="0"/>
          </a:p>
        </p:txBody>
      </p:sp>
      <p:sp>
        <p:nvSpPr>
          <p:cNvPr id="25" name="Espace réservé du texte 9">
            <a:extLst>
              <a:ext uri="{FF2B5EF4-FFF2-40B4-BE49-F238E27FC236}">
                <a16:creationId xmlns="" xmlns:a16="http://schemas.microsoft.com/office/drawing/2014/main" id="{11E7856D-2338-4E57-ABF7-4BF71822D186}"/>
              </a:ext>
            </a:extLst>
          </p:cNvPr>
          <p:cNvSpPr txBox="1">
            <a:spLocks/>
          </p:cNvSpPr>
          <p:nvPr/>
        </p:nvSpPr>
        <p:spPr>
          <a:xfrm>
            <a:off x="5387143" y="2580682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BLE</a:t>
            </a:r>
          </a:p>
        </p:txBody>
      </p:sp>
      <p:sp>
        <p:nvSpPr>
          <p:cNvPr id="26" name="Espace réservé du texte 9">
            <a:extLst>
              <a:ext uri="{FF2B5EF4-FFF2-40B4-BE49-F238E27FC236}">
                <a16:creationId xmlns="" xmlns:a16="http://schemas.microsoft.com/office/drawing/2014/main" id="{7F59C131-1FC4-42D4-B91D-BA39C408ACCD}"/>
              </a:ext>
            </a:extLst>
          </p:cNvPr>
          <p:cNvSpPr txBox="1">
            <a:spLocks/>
          </p:cNvSpPr>
          <p:nvPr/>
        </p:nvSpPr>
        <p:spPr>
          <a:xfrm>
            <a:off x="8520017" y="4924938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LoRa</a:t>
            </a:r>
          </a:p>
        </p:txBody>
      </p:sp>
      <p:sp>
        <p:nvSpPr>
          <p:cNvPr id="19" name="Espace réservé de la date 12">
            <a:extLst>
              <a:ext uri="{FF2B5EF4-FFF2-40B4-BE49-F238E27FC236}">
                <a16:creationId xmlns=""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20" name="Espace réservé du pied de page 13">
            <a:extLst>
              <a:ext uri="{FF2B5EF4-FFF2-40B4-BE49-F238E27FC236}">
                <a16:creationId xmlns=""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21" name="Espace réservé du numéro de diapositive 14">
            <a:extLst>
              <a:ext uri="{FF2B5EF4-FFF2-40B4-BE49-F238E27FC236}">
                <a16:creationId xmlns=""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75220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bb6bd10-f332-4d1f-bd47-7a60ab68c31e" Revision="1" Stencil="System.MyShapes" StencilVersion="1.0"/>
</Control>
</file>

<file path=customXml/itemProps1.xml><?xml version="1.0" encoding="utf-8"?>
<ds:datastoreItem xmlns:ds="http://schemas.openxmlformats.org/officeDocument/2006/customXml" ds:itemID="{720EC895-341B-4BE7-A039-8128FDF3082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1673</TotalTime>
  <Words>1063</Words>
  <Application>Microsoft Office PowerPoint</Application>
  <PresentationFormat>Grand écran</PresentationFormat>
  <Paragraphs>248</Paragraphs>
  <Slides>22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&amp; conception of a smart sensor on fpga</dc:title>
  <dc:creator>gil</dc:creator>
  <cp:lastModifiedBy>Elrhosn Zakaria</cp:lastModifiedBy>
  <cp:revision>102</cp:revision>
  <dcterms:created xsi:type="dcterms:W3CDTF">2018-11-13T13:26:28Z</dcterms:created>
  <dcterms:modified xsi:type="dcterms:W3CDTF">2019-05-08T12:41:33Z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